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223" r:id="rId1"/>
    <p:sldMasterId id="2147485227" r:id="rId2"/>
    <p:sldMasterId id="2147485229" r:id="rId3"/>
    <p:sldMasterId id="2147485242" r:id="rId4"/>
  </p:sldMasterIdLst>
  <p:notesMasterIdLst>
    <p:notesMasterId r:id="rId60"/>
  </p:notesMasterIdLst>
  <p:handoutMasterIdLst>
    <p:handoutMasterId r:id="rId61"/>
  </p:handoutMasterIdLst>
  <p:sldIdLst>
    <p:sldId id="364" r:id="rId5"/>
    <p:sldId id="670" r:id="rId6"/>
    <p:sldId id="369" r:id="rId7"/>
    <p:sldId id="602" r:id="rId8"/>
    <p:sldId id="671" r:id="rId9"/>
    <p:sldId id="672" r:id="rId10"/>
    <p:sldId id="482" r:id="rId11"/>
    <p:sldId id="652" r:id="rId12"/>
    <p:sldId id="673" r:id="rId13"/>
    <p:sldId id="484" r:id="rId14"/>
    <p:sldId id="674" r:id="rId15"/>
    <p:sldId id="675" r:id="rId16"/>
    <p:sldId id="676" r:id="rId17"/>
    <p:sldId id="677" r:id="rId18"/>
    <p:sldId id="678" r:id="rId19"/>
    <p:sldId id="679" r:id="rId20"/>
    <p:sldId id="680" r:id="rId21"/>
    <p:sldId id="684" r:id="rId22"/>
    <p:sldId id="683" r:id="rId23"/>
    <p:sldId id="687" r:id="rId24"/>
    <p:sldId id="685" r:id="rId25"/>
    <p:sldId id="689" r:id="rId26"/>
    <p:sldId id="690" r:id="rId27"/>
    <p:sldId id="704" r:id="rId28"/>
    <p:sldId id="705" r:id="rId29"/>
    <p:sldId id="708" r:id="rId30"/>
    <p:sldId id="699" r:id="rId31"/>
    <p:sldId id="700" r:id="rId32"/>
    <p:sldId id="709" r:id="rId33"/>
    <p:sldId id="710" r:id="rId34"/>
    <p:sldId id="657" r:id="rId35"/>
    <p:sldId id="494" r:id="rId36"/>
    <p:sldId id="383" r:id="rId37"/>
    <p:sldId id="497" r:id="rId38"/>
    <p:sldId id="713" r:id="rId39"/>
    <p:sldId id="498" r:id="rId40"/>
    <p:sldId id="693" r:id="rId41"/>
    <p:sldId id="692" r:id="rId42"/>
    <p:sldId id="462" r:id="rId43"/>
    <p:sldId id="659" r:id="rId44"/>
    <p:sldId id="658" r:id="rId45"/>
    <p:sldId id="660" r:id="rId46"/>
    <p:sldId id="694" r:id="rId47"/>
    <p:sldId id="695" r:id="rId48"/>
    <p:sldId id="696" r:id="rId49"/>
    <p:sldId id="697" r:id="rId50"/>
    <p:sldId id="698" r:id="rId51"/>
    <p:sldId id="715" r:id="rId52"/>
    <p:sldId id="717" r:id="rId53"/>
    <p:sldId id="663" r:id="rId54"/>
    <p:sldId id="702" r:id="rId55"/>
    <p:sldId id="668" r:id="rId56"/>
    <p:sldId id="714" r:id="rId57"/>
    <p:sldId id="321" r:id="rId58"/>
    <p:sldId id="701" r:id="rId59"/>
  </p:sldIdLst>
  <p:sldSz cx="6858000" cy="5143500"/>
  <p:notesSz cx="7010400" cy="9296400"/>
  <p:custDataLst>
    <p:tags r:id="rId6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3429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685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0287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714500" algn="l" defTabSz="685800" rtl="0" eaLnBrk="1" latinLnBrk="0" hangingPunct="1">
      <a:defRPr kern="1200">
        <a:solidFill>
          <a:schemeClr val="tx1"/>
        </a:solidFill>
        <a:latin typeface="Arial" panose="020B0604020202020204" pitchFamily="34" charset="0"/>
        <a:ea typeface="+mn-ea"/>
        <a:cs typeface="+mn-cs"/>
      </a:defRPr>
    </a:lvl6pPr>
    <a:lvl7pPr marL="2057400" algn="l" defTabSz="685800" rtl="0" eaLnBrk="1" latinLnBrk="0" hangingPunct="1">
      <a:defRPr kern="1200">
        <a:solidFill>
          <a:schemeClr val="tx1"/>
        </a:solidFill>
        <a:latin typeface="Arial" panose="020B0604020202020204" pitchFamily="34" charset="0"/>
        <a:ea typeface="+mn-ea"/>
        <a:cs typeface="+mn-cs"/>
      </a:defRPr>
    </a:lvl7pPr>
    <a:lvl8pPr marL="2400300" algn="l" defTabSz="685800" rtl="0" eaLnBrk="1" latinLnBrk="0" hangingPunct="1">
      <a:defRPr kern="1200">
        <a:solidFill>
          <a:schemeClr val="tx1"/>
        </a:solidFill>
        <a:latin typeface="Arial" panose="020B0604020202020204" pitchFamily="34" charset="0"/>
        <a:ea typeface="+mn-ea"/>
        <a:cs typeface="+mn-cs"/>
      </a:defRPr>
    </a:lvl8pPr>
    <a:lvl9pPr marL="2743200" algn="l" defTabSz="6858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n, Helen (ACS Consultant)" initials="SH(C" lastIdx="1" clrIdx="0">
    <p:extLst>
      <p:ext uri="{19B8F6BF-5375-455C-9EA6-DF929625EA0E}">
        <p15:presenceInfo xmlns:p15="http://schemas.microsoft.com/office/powerpoint/2012/main" userId="S::helen.shin@acs.nyc.gov::8d60915d-c919-4647-964e-4d5cd8181a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69A"/>
    <a:srgbClr val="99FF33"/>
    <a:srgbClr val="FF0066"/>
    <a:srgbClr val="FF3300"/>
    <a:srgbClr val="B01BEB"/>
    <a:srgbClr val="FF00FF"/>
    <a:srgbClr val="553278"/>
    <a:srgbClr val="646569"/>
    <a:srgbClr val="D9B11D"/>
    <a:srgbClr val="E8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851" autoAdjust="0"/>
    <p:restoredTop sz="94660"/>
  </p:normalViewPr>
  <p:slideViewPr>
    <p:cSldViewPr>
      <p:cViewPr varScale="1">
        <p:scale>
          <a:sx n="144" d="100"/>
          <a:sy n="144" d="100"/>
        </p:scale>
        <p:origin x="1560" y="120"/>
      </p:cViewPr>
      <p:guideLst>
        <p:guide orient="horz" pos="1620"/>
        <p:guide pos="216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82" d="100"/>
          <a:sy n="82" d="100"/>
        </p:scale>
        <p:origin x="391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0A33-4926-A889-918246A6A4EC}"/>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2-0A33-4926-A889-918246A6A4E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3-0A33-4926-A889-918246A6A4EC}"/>
              </c:ext>
            </c:extLst>
          </c:dPt>
          <c:cat>
            <c:strRef>
              <c:f>Sheet1!$A$2:$A$4</c:f>
              <c:strCache>
                <c:ptCount val="3"/>
                <c:pt idx="0">
                  <c:v>Nonverbal (Body)</c:v>
                </c:pt>
                <c:pt idx="1">
                  <c:v>Paraverbal (Tone)</c:v>
                </c:pt>
                <c:pt idx="2">
                  <c:v>Verbal (Words)</c:v>
                </c:pt>
              </c:strCache>
            </c:strRef>
          </c:cat>
          <c:val>
            <c:numRef>
              <c:f>Sheet1!$B$2:$B$4</c:f>
              <c:numCache>
                <c:formatCode>General</c:formatCode>
                <c:ptCount val="3"/>
                <c:pt idx="0">
                  <c:v>55</c:v>
                </c:pt>
                <c:pt idx="1">
                  <c:v>38</c:v>
                </c:pt>
                <c:pt idx="2">
                  <c:v>7</c:v>
                </c:pt>
              </c:numCache>
            </c:numRef>
          </c:val>
          <c:extLst>
            <c:ext xmlns:c16="http://schemas.microsoft.com/office/drawing/2014/chart" uri="{C3380CC4-5D6E-409C-BE32-E72D297353CC}">
              <c16:uniqueId val="{00000000-0A33-4926-A889-918246A6A4E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57C1F75C-90CC-422A-AD5B-1C71DC5636A6}"/>
              </a:ext>
            </a:extLst>
          </p:cNvPr>
          <p:cNvSpPr>
            <a:spLocks noGrp="1" noChangeArrowheads="1"/>
          </p:cNvSpPr>
          <p:nvPr>
            <p:ph type="hdr" sz="quarter"/>
          </p:nvPr>
        </p:nvSpPr>
        <p:spPr bwMode="auto">
          <a:xfrm>
            <a:off x="0" y="155363"/>
            <a:ext cx="7010400" cy="462918"/>
          </a:xfrm>
          <a:prstGeom prst="rect">
            <a:avLst/>
          </a:prstGeom>
          <a:noFill/>
          <a:ln>
            <a:noFill/>
          </a:ln>
          <a:effectLst/>
        </p:spPr>
        <p:txBody>
          <a:bodyPr vert="horz" wrap="square" lIns="93455" tIns="46728" rIns="93455" bIns="46728" numCol="1" anchor="t" anchorCtr="0" compatLnSpc="1">
            <a:prstTxWarp prst="textNoShape">
              <a:avLst/>
            </a:prstTxWarp>
          </a:bodyPr>
          <a:lstStyle>
            <a:lvl1pPr algn="ctr" defTabSz="934876" eaLnBrk="1" hangingPunct="1">
              <a:defRPr sz="1000">
                <a:latin typeface="Verdana" pitchFamily="34" charset="0"/>
              </a:defRPr>
            </a:lvl1pPr>
          </a:lstStyle>
          <a:p>
            <a:pPr>
              <a:defRPr/>
            </a:pPr>
            <a:r>
              <a:rPr lang="en-US" dirty="0"/>
              <a:t>Online GPSII</a:t>
            </a:r>
          </a:p>
        </p:txBody>
      </p:sp>
      <p:sp>
        <p:nvSpPr>
          <p:cNvPr id="171013" name="Rectangle 5">
            <a:extLst>
              <a:ext uri="{FF2B5EF4-FFF2-40B4-BE49-F238E27FC236}">
                <a16:creationId xmlns:a16="http://schemas.microsoft.com/office/drawing/2014/main" id="{EA1A4EF1-ACE1-4EB7-BBCE-EA606DB64A2B}"/>
              </a:ext>
            </a:extLst>
          </p:cNvPr>
          <p:cNvSpPr>
            <a:spLocks noGrp="1" noChangeArrowheads="1"/>
          </p:cNvSpPr>
          <p:nvPr>
            <p:ph type="sldNum" sz="quarter" idx="3"/>
          </p:nvPr>
        </p:nvSpPr>
        <p:spPr bwMode="auto">
          <a:xfrm>
            <a:off x="0" y="8830312"/>
            <a:ext cx="701040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algn="ctr" defTabSz="933542" eaLnBrk="1" hangingPunct="1">
              <a:defRPr sz="1000">
                <a:latin typeface="Verdana" panose="020B0604030504040204" pitchFamily="34" charset="0"/>
              </a:defRPr>
            </a:lvl1pPr>
          </a:lstStyle>
          <a:p>
            <a:pPr>
              <a:defRPr/>
            </a:pPr>
            <a:fld id="{243A2A10-3094-4406-8D8C-605124DCF2ED}"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B5C0BEF-53F5-4ABB-BFBC-C4F01F73E4E3}"/>
              </a:ext>
            </a:extLst>
          </p:cNvPr>
          <p:cNvSpPr>
            <a:spLocks noGrp="1" noChangeArrowheads="1"/>
          </p:cNvSpPr>
          <p:nvPr>
            <p:ph type="hdr" sz="quarter"/>
          </p:nvPr>
        </p:nvSpPr>
        <p:spPr bwMode="auto">
          <a:xfrm>
            <a:off x="0" y="0"/>
            <a:ext cx="3036150" cy="464503"/>
          </a:xfrm>
          <a:prstGeom prst="rect">
            <a:avLst/>
          </a:prstGeom>
          <a:noFill/>
          <a:ln>
            <a:noFill/>
          </a:ln>
          <a:effectLst/>
        </p:spPr>
        <p:txBody>
          <a:bodyPr vert="horz" wrap="square" lIns="93455" tIns="46728" rIns="93455" bIns="46728" numCol="1" anchor="t" anchorCtr="0" compatLnSpc="1">
            <a:prstTxWarp prst="textNoShape">
              <a:avLst/>
            </a:prstTxWarp>
          </a:bodyPr>
          <a:lstStyle>
            <a:lvl1pPr defTabSz="934876" eaLnBrk="1" hangingPunct="1">
              <a:defRPr sz="1200">
                <a:latin typeface="Arial" pitchFamily="34" charset="0"/>
              </a:defRPr>
            </a:lvl1pPr>
          </a:lstStyle>
          <a:p>
            <a:pPr>
              <a:defRPr/>
            </a:pPr>
            <a:endParaRPr lang="en-US" dirty="0"/>
          </a:p>
        </p:txBody>
      </p:sp>
      <p:sp>
        <p:nvSpPr>
          <p:cNvPr id="4099" name="Rectangle 3">
            <a:extLst>
              <a:ext uri="{FF2B5EF4-FFF2-40B4-BE49-F238E27FC236}">
                <a16:creationId xmlns:a16="http://schemas.microsoft.com/office/drawing/2014/main" id="{AEF0F0D3-2F1C-487E-9606-380A2AAD6AE8}"/>
              </a:ext>
            </a:extLst>
          </p:cNvPr>
          <p:cNvSpPr>
            <a:spLocks noGrp="1" noChangeArrowheads="1"/>
          </p:cNvSpPr>
          <p:nvPr>
            <p:ph type="dt" idx="1"/>
          </p:nvPr>
        </p:nvSpPr>
        <p:spPr bwMode="auto">
          <a:xfrm>
            <a:off x="3972666" y="0"/>
            <a:ext cx="3036150" cy="464503"/>
          </a:xfrm>
          <a:prstGeom prst="rect">
            <a:avLst/>
          </a:prstGeom>
          <a:noFill/>
          <a:ln>
            <a:noFill/>
          </a:ln>
          <a:effectLst/>
        </p:spPr>
        <p:txBody>
          <a:bodyPr vert="horz" wrap="square" lIns="93455" tIns="46728" rIns="93455" bIns="46728" numCol="1" anchor="t" anchorCtr="0" compatLnSpc="1">
            <a:prstTxWarp prst="textNoShape">
              <a:avLst/>
            </a:prstTxWarp>
          </a:bodyPr>
          <a:lstStyle>
            <a:lvl1pPr algn="r" defTabSz="934876" eaLnBrk="1" hangingPunct="1">
              <a:defRPr sz="1200">
                <a:latin typeface="Arial" pitchFamily="34" charset="0"/>
              </a:defRPr>
            </a:lvl1pPr>
          </a:lstStyle>
          <a:p>
            <a:pPr>
              <a:defRPr/>
            </a:pPr>
            <a:endParaRPr lang="en-US" dirty="0"/>
          </a:p>
        </p:txBody>
      </p:sp>
      <p:sp>
        <p:nvSpPr>
          <p:cNvPr id="30724" name="Rectangle 4">
            <a:extLst>
              <a:ext uri="{FF2B5EF4-FFF2-40B4-BE49-F238E27FC236}">
                <a16:creationId xmlns:a16="http://schemas.microsoft.com/office/drawing/2014/main" id="{98F868C2-5BC1-4595-BAB5-B45D8F553957}"/>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96D2BEE-FAAB-415C-846F-933F0203B803}"/>
              </a:ext>
            </a:extLst>
          </p:cNvPr>
          <p:cNvSpPr>
            <a:spLocks noGrp="1" noChangeArrowheads="1"/>
          </p:cNvSpPr>
          <p:nvPr>
            <p:ph type="body" sz="quarter" idx="3"/>
          </p:nvPr>
        </p:nvSpPr>
        <p:spPr bwMode="auto">
          <a:xfrm>
            <a:off x="700406" y="4416742"/>
            <a:ext cx="5609588" cy="4182112"/>
          </a:xfrm>
          <a:prstGeom prst="rect">
            <a:avLst/>
          </a:prstGeom>
          <a:noFill/>
          <a:ln>
            <a:noFill/>
          </a:ln>
          <a:effectLst/>
        </p:spPr>
        <p:txBody>
          <a:bodyPr vert="horz" wrap="square" lIns="93455" tIns="46728" rIns="93455" bIns="467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85161F23-7110-46D4-A898-F171F08DD5AF}"/>
              </a:ext>
            </a:extLst>
          </p:cNvPr>
          <p:cNvSpPr>
            <a:spLocks noGrp="1" noChangeArrowheads="1"/>
          </p:cNvSpPr>
          <p:nvPr>
            <p:ph type="ftr" sz="quarter" idx="4"/>
          </p:nvPr>
        </p:nvSpPr>
        <p:spPr bwMode="auto">
          <a:xfrm>
            <a:off x="0" y="8830312"/>
            <a:ext cx="303615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defTabSz="934876" eaLnBrk="1" hangingPunct="1">
              <a:defRPr sz="1200">
                <a:latin typeface="Arial" pitchFamily="34" charset="0"/>
              </a:defRPr>
            </a:lvl1pPr>
          </a:lstStyle>
          <a:p>
            <a:pPr>
              <a:defRPr/>
            </a:pPr>
            <a:endParaRPr lang="en-US" dirty="0"/>
          </a:p>
        </p:txBody>
      </p:sp>
      <p:sp>
        <p:nvSpPr>
          <p:cNvPr id="4103" name="Rectangle 7">
            <a:extLst>
              <a:ext uri="{FF2B5EF4-FFF2-40B4-BE49-F238E27FC236}">
                <a16:creationId xmlns:a16="http://schemas.microsoft.com/office/drawing/2014/main" id="{742DEF3E-2484-4FF1-B294-61F0D15D32A6}"/>
              </a:ext>
            </a:extLst>
          </p:cNvPr>
          <p:cNvSpPr>
            <a:spLocks noGrp="1" noChangeArrowheads="1"/>
          </p:cNvSpPr>
          <p:nvPr>
            <p:ph type="sldNum" sz="quarter" idx="5"/>
          </p:nvPr>
        </p:nvSpPr>
        <p:spPr bwMode="auto">
          <a:xfrm>
            <a:off x="3972666" y="8830312"/>
            <a:ext cx="3036150" cy="464503"/>
          </a:xfrm>
          <a:prstGeom prst="rect">
            <a:avLst/>
          </a:prstGeom>
          <a:noFill/>
          <a:ln>
            <a:noFill/>
          </a:ln>
          <a:effectLst/>
        </p:spPr>
        <p:txBody>
          <a:bodyPr vert="horz" wrap="square" lIns="93455" tIns="46728" rIns="93455" bIns="46728" numCol="1" anchor="b" anchorCtr="0" compatLnSpc="1">
            <a:prstTxWarp prst="textNoShape">
              <a:avLst/>
            </a:prstTxWarp>
          </a:bodyPr>
          <a:lstStyle>
            <a:lvl1pPr algn="r" defTabSz="933542" eaLnBrk="1" hangingPunct="1">
              <a:defRPr sz="1200"/>
            </a:lvl1pPr>
          </a:lstStyle>
          <a:p>
            <a:pPr>
              <a:defRPr/>
            </a:pPr>
            <a:fld id="{CEB12E2F-80C7-48A8-87C2-E80316250CE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pitchFamily="34" charset="0"/>
        <a:ea typeface="+mn-ea"/>
        <a:cs typeface="+mn-cs"/>
      </a:defRPr>
    </a:lvl1pPr>
    <a:lvl2pPr marL="342900" algn="l" rtl="0" eaLnBrk="0" fontAlgn="base" hangingPunct="0">
      <a:spcBef>
        <a:spcPct val="30000"/>
      </a:spcBef>
      <a:spcAft>
        <a:spcPct val="0"/>
      </a:spcAft>
      <a:defRPr sz="900" kern="1200">
        <a:solidFill>
          <a:schemeClr val="tx1"/>
        </a:solidFill>
        <a:latin typeface="Arial" pitchFamily="34" charset="0"/>
        <a:ea typeface="+mn-ea"/>
        <a:cs typeface="+mn-cs"/>
      </a:defRPr>
    </a:lvl2pPr>
    <a:lvl3pPr marL="685800" algn="l" rtl="0" eaLnBrk="0" fontAlgn="base" hangingPunct="0">
      <a:spcBef>
        <a:spcPct val="30000"/>
      </a:spcBef>
      <a:spcAft>
        <a:spcPct val="0"/>
      </a:spcAft>
      <a:defRPr sz="900" kern="1200">
        <a:solidFill>
          <a:schemeClr val="tx1"/>
        </a:solidFill>
        <a:latin typeface="Arial" pitchFamily="34" charset="0"/>
        <a:ea typeface="+mn-ea"/>
        <a:cs typeface="+mn-cs"/>
      </a:defRPr>
    </a:lvl3pPr>
    <a:lvl4pPr marL="1028700" algn="l" rtl="0" eaLnBrk="0" fontAlgn="base" hangingPunct="0">
      <a:spcBef>
        <a:spcPct val="30000"/>
      </a:spcBef>
      <a:spcAft>
        <a:spcPct val="0"/>
      </a:spcAft>
      <a:defRPr sz="900" kern="1200">
        <a:solidFill>
          <a:schemeClr val="tx1"/>
        </a:solidFill>
        <a:latin typeface="Arial" pitchFamily="34" charset="0"/>
        <a:ea typeface="+mn-ea"/>
        <a:cs typeface="+mn-cs"/>
      </a:defRPr>
    </a:lvl4pPr>
    <a:lvl5pPr marL="1371600" algn="l" rtl="0" eaLnBrk="0" fontAlgn="base" hangingPunct="0">
      <a:spcBef>
        <a:spcPct val="30000"/>
      </a:spcBef>
      <a:spcAft>
        <a:spcPct val="0"/>
      </a:spcAft>
      <a:defRPr sz="900" kern="1200">
        <a:solidFill>
          <a:schemeClr val="tx1"/>
        </a:solidFill>
        <a:latin typeface="Arial"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Master">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342900" y="2581278"/>
            <a:ext cx="6172200" cy="486237"/>
          </a:xfrm>
          <a:prstGeom prst="rect">
            <a:avLst/>
          </a:prstGeom>
        </p:spPr>
        <p:txBody>
          <a:bodyPr anchor="b"/>
          <a:lstStyle>
            <a:lvl1pPr marL="0" indent="0">
              <a:buNone/>
              <a:defRPr sz="21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Master subtitle style</a:t>
            </a:r>
          </a:p>
        </p:txBody>
      </p:sp>
      <p:sp>
        <p:nvSpPr>
          <p:cNvPr id="11" name="Title Placeholder 1"/>
          <p:cNvSpPr>
            <a:spLocks noGrp="1"/>
          </p:cNvSpPr>
          <p:nvPr>
            <p:ph type="title" hasCustomPrompt="1"/>
          </p:nvPr>
        </p:nvSpPr>
        <p:spPr>
          <a:xfrm>
            <a:off x="342900" y="1828803"/>
            <a:ext cx="6172200" cy="657225"/>
          </a:xfrm>
          <a:prstGeom prst="rect">
            <a:avLst/>
          </a:prstGeom>
        </p:spPr>
        <p:txBody>
          <a:bodyPr vert="horz" lIns="91440" tIns="45720" rIns="91440" bIns="45720" rtlCol="0" anchor="ctr">
            <a:noAutofit/>
          </a:bodyPr>
          <a:lstStyle>
            <a:lvl1pPr algn="l">
              <a:defRPr sz="3000" baseline="0"/>
            </a:lvl1pPr>
          </a:lstStyle>
          <a:p>
            <a:r>
              <a:rPr lang="en-US" dirty="0"/>
              <a:t>Master Title – Arial Bold</a:t>
            </a:r>
          </a:p>
        </p:txBody>
      </p:sp>
    </p:spTree>
    <p:custDataLst>
      <p:tags r:id="rId1"/>
    </p:custDataLst>
    <p:extLst>
      <p:ext uri="{BB962C8B-B14F-4D97-AF65-F5344CB8AC3E}">
        <p14:creationId xmlns:p14="http://schemas.microsoft.com/office/powerpoint/2010/main" val="401009240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343760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 Only Slid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1171576"/>
            <a:ext cx="6515100" cy="30765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598474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Block Only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01EC0-B013-45F7-A461-4B4FF02E4F57}"/>
              </a:ext>
            </a:extLst>
          </p:cNvPr>
          <p:cNvSpPr>
            <a:spLocks noGrp="1"/>
          </p:cNvSpPr>
          <p:nvPr>
            <p:ph type="body" idx="1" hasCustomPrompt="1"/>
          </p:nvPr>
        </p:nvSpPr>
        <p:spPr>
          <a:xfrm>
            <a:off x="171450" y="1033463"/>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2885619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3189892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2" name="Rectangle 1">
            <a:extLst>
              <a:ext uri="{FF2B5EF4-FFF2-40B4-BE49-F238E27FC236}">
                <a16:creationId xmlns:a16="http://schemas.microsoft.com/office/drawing/2014/main" id="{DE7F8C07-6669-4968-B72B-BF40D11325E2}"/>
              </a:ext>
            </a:extLst>
          </p:cNvPr>
          <p:cNvSpPr/>
          <p:nvPr userDrawn="1"/>
        </p:nvSpPr>
        <p:spPr>
          <a:xfrm>
            <a:off x="5086350" y="4324350"/>
            <a:ext cx="165735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7276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2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81151"/>
            <a:ext cx="6515100" cy="2971800"/>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Heading Takes Two Lines</a:t>
            </a:r>
          </a:p>
        </p:txBody>
      </p:sp>
    </p:spTree>
    <p:extLst>
      <p:ext uri="{BB962C8B-B14F-4D97-AF65-F5344CB8AC3E}">
        <p14:creationId xmlns:p14="http://schemas.microsoft.com/office/powerpoint/2010/main" val="3308854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3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962150"/>
            <a:ext cx="6515100" cy="2590801"/>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br>
              <a:rPr lang="en-US" dirty="0"/>
            </a:br>
            <a:r>
              <a:rPr lang="en-US" dirty="0"/>
              <a:t>Heading Takes</a:t>
            </a:r>
            <a:br>
              <a:rPr lang="en-US" dirty="0"/>
            </a:br>
            <a:r>
              <a:rPr lang="en-US" dirty="0"/>
              <a:t>Three Lines</a:t>
            </a:r>
          </a:p>
        </p:txBody>
      </p:sp>
    </p:spTree>
    <p:extLst>
      <p:ext uri="{BB962C8B-B14F-4D97-AF65-F5344CB8AC3E}">
        <p14:creationId xmlns:p14="http://schemas.microsoft.com/office/powerpoint/2010/main" val="3280070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38595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lumns (2 Lines Title)">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2nd Title Line</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1170336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51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2900" y="1665976"/>
            <a:ext cx="3028950" cy="1600200"/>
          </a:xfrm>
          <a:prstGeom prst="rect">
            <a:avLst/>
          </a:prstGeom>
        </p:spPr>
        <p:txBody>
          <a:bodyPr vert="horz" lIns="91440" tIns="45720" rIns="91440" bIns="45720" rtlCol="0" anchor="ctr">
            <a:normAutofit/>
          </a:bodyPr>
          <a:lstStyle>
            <a:lvl1pPr algn="l">
              <a:defRPr sz="3000" b="1" baseline="0">
                <a:solidFill>
                  <a:schemeClr val="bg1"/>
                </a:solidFill>
                <a:latin typeface="Arial" panose="020B0604020202020204" pitchFamily="34" charset="0"/>
                <a:cs typeface="Arial" panose="020B0604020202020204" pitchFamily="34" charset="0"/>
              </a:defRPr>
            </a:lvl1pPr>
          </a:lstStyle>
          <a:p>
            <a:r>
              <a:rPr lang="en-US" dirty="0"/>
              <a:t>Section Title – Arial Bold</a:t>
            </a:r>
          </a:p>
        </p:txBody>
      </p:sp>
    </p:spTree>
    <p:custDataLst>
      <p:tags r:id="rId1"/>
    </p:custDataLst>
    <p:extLst>
      <p:ext uri="{BB962C8B-B14F-4D97-AF65-F5344CB8AC3E}">
        <p14:creationId xmlns:p14="http://schemas.microsoft.com/office/powerpoint/2010/main" val="115624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Imag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2965921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 Only Slide">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BDF6A90-9D9F-40CC-BFEC-A96367211BCF}"/>
              </a:ext>
            </a:extLst>
          </p:cNvPr>
          <p:cNvSpPr>
            <a:spLocks noGrp="1"/>
          </p:cNvSpPr>
          <p:nvPr>
            <p:ph type="body" idx="13" hasCustomPrompt="1"/>
          </p:nvPr>
        </p:nvSpPr>
        <p:spPr>
          <a:xfrm>
            <a:off x="114300" y="1171576"/>
            <a:ext cx="6515100" cy="30765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extLst>
      <p:ext uri="{BB962C8B-B14F-4D97-AF65-F5344CB8AC3E}">
        <p14:creationId xmlns:p14="http://schemas.microsoft.com/office/powerpoint/2010/main" val="4166472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lock Only (No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01EC0-B013-45F7-A461-4B4FF02E4F57}"/>
              </a:ext>
            </a:extLst>
          </p:cNvPr>
          <p:cNvSpPr>
            <a:spLocks noGrp="1"/>
          </p:cNvSpPr>
          <p:nvPr>
            <p:ph type="body" idx="1" hasCustomPrompt="1"/>
          </p:nvPr>
        </p:nvSpPr>
        <p:spPr>
          <a:xfrm>
            <a:off x="171450" y="1033463"/>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101709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Tree>
    <p:custDataLst>
      <p:tags r:id="rId1"/>
    </p:custDataLst>
    <p:extLst>
      <p:ext uri="{BB962C8B-B14F-4D97-AF65-F5344CB8AC3E}">
        <p14:creationId xmlns:p14="http://schemas.microsoft.com/office/powerpoint/2010/main" val="246240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6515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2" name="Rectangle 1">
            <a:extLst>
              <a:ext uri="{FF2B5EF4-FFF2-40B4-BE49-F238E27FC236}">
                <a16:creationId xmlns:a16="http://schemas.microsoft.com/office/drawing/2014/main" id="{DE7F8C07-6669-4968-B72B-BF40D11325E2}"/>
              </a:ext>
            </a:extLst>
          </p:cNvPr>
          <p:cNvSpPr/>
          <p:nvPr userDrawn="1"/>
        </p:nvSpPr>
        <p:spPr>
          <a:xfrm>
            <a:off x="5086350" y="4324350"/>
            <a:ext cx="1657350" cy="8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1">
            <a:extLst>
              <a:ext uri="{FF2B5EF4-FFF2-40B4-BE49-F238E27FC236}">
                <a16:creationId xmlns:a16="http://schemas.microsoft.com/office/drawing/2014/main" id="{6FE99E8A-A4D5-4232-BD1F-31EDCF068968}"/>
              </a:ext>
            </a:extLst>
          </p:cNvPr>
          <p:cNvSpPr txBox="1">
            <a:spLocks/>
          </p:cNvSpPr>
          <p:nvPr userDrawn="1"/>
        </p:nvSpPr>
        <p:spPr>
          <a:xfrm>
            <a:off x="-205740" y="4917485"/>
            <a:ext cx="123444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002D73"/>
                </a:solidFill>
              </a:rPr>
              <a:t>Online Version</a:t>
            </a:r>
          </a:p>
        </p:txBody>
      </p:sp>
    </p:spTree>
    <p:custDataLst>
      <p:tags r:id="rId1"/>
    </p:custDataLst>
    <p:extLst>
      <p:ext uri="{BB962C8B-B14F-4D97-AF65-F5344CB8AC3E}">
        <p14:creationId xmlns:p14="http://schemas.microsoft.com/office/powerpoint/2010/main" val="332003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2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81151"/>
            <a:ext cx="6515100" cy="2971800"/>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Heading Takes Two Lines</a:t>
            </a:r>
          </a:p>
        </p:txBody>
      </p:sp>
    </p:spTree>
    <p:custDataLst>
      <p:tags r:id="rId1"/>
    </p:custDataLst>
    <p:extLst>
      <p:ext uri="{BB962C8B-B14F-4D97-AF65-F5344CB8AC3E}">
        <p14:creationId xmlns:p14="http://schemas.microsoft.com/office/powerpoint/2010/main" val="174078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3 Lines) and Content">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962150"/>
            <a:ext cx="6515100" cy="2590801"/>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br>
              <a:rPr lang="en-US" dirty="0"/>
            </a:br>
            <a:r>
              <a:rPr lang="en-US" dirty="0"/>
              <a:t>Heading Takes</a:t>
            </a:r>
            <a:br>
              <a:rPr lang="en-US" dirty="0"/>
            </a:br>
            <a:r>
              <a:rPr lang="en-US" dirty="0"/>
              <a:t>Three Lines</a:t>
            </a:r>
          </a:p>
        </p:txBody>
      </p:sp>
    </p:spTree>
    <p:custDataLst>
      <p:tags r:id="rId1"/>
    </p:custDataLst>
    <p:extLst>
      <p:ext uri="{BB962C8B-B14F-4D97-AF65-F5344CB8AC3E}">
        <p14:creationId xmlns:p14="http://schemas.microsoft.com/office/powerpoint/2010/main" val="3413840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323978"/>
            <a:ext cx="3086100" cy="3076575"/>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custDataLst>
      <p:tags r:id="rId1"/>
    </p:custDataLst>
    <p:extLst>
      <p:ext uri="{BB962C8B-B14F-4D97-AF65-F5344CB8AC3E}">
        <p14:creationId xmlns:p14="http://schemas.microsoft.com/office/powerpoint/2010/main" val="2614421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lumns (2 Lines Title)">
    <p:spTree>
      <p:nvGrpSpPr>
        <p:cNvPr id="1" name=""/>
        <p:cNvGrpSpPr/>
        <p:nvPr/>
      </p:nvGrpSpPr>
      <p:grpSpPr>
        <a:xfrm>
          <a:off x="0" y="0"/>
          <a:ext cx="0" cy="0"/>
          <a:chOff x="0" y="0"/>
          <a:chExt cx="0" cy="0"/>
        </a:xfrm>
      </p:grpSpPr>
      <p:sp>
        <p:nvSpPr>
          <p:cNvPr id="13" name="Text Placeholder 2"/>
          <p:cNvSpPr>
            <a:spLocks noGrp="1"/>
          </p:cNvSpPr>
          <p:nvPr>
            <p:ph type="body" idx="1" hasCustomPrompt="1"/>
          </p:nvPr>
        </p:nvSpPr>
        <p:spPr>
          <a:xfrm>
            <a:off x="114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
        <p:nvSpPr>
          <p:cNvPr id="14" name="Text Placeholder 2"/>
          <p:cNvSpPr>
            <a:spLocks noGrp="1"/>
          </p:cNvSpPr>
          <p:nvPr>
            <p:ph type="body" idx="13" hasCustomPrompt="1"/>
          </p:nvPr>
        </p:nvSpPr>
        <p:spPr>
          <a:xfrm>
            <a:off x="114300" y="438153"/>
            <a:ext cx="6515100" cy="638175"/>
          </a:xfrm>
          <a:prstGeom prst="rect">
            <a:avLst/>
          </a:prstGeom>
        </p:spPr>
        <p:txBody>
          <a:bodyPr anchor="t" anchorCtr="0"/>
          <a:lstStyle>
            <a:lvl1pPr marL="0" indent="0">
              <a:buNone/>
              <a:defRPr sz="2400" b="1" baseline="0">
                <a:solidFill>
                  <a:srgbClr val="002D73"/>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Slide Heading – Arial Bold</a:t>
            </a:r>
          </a:p>
          <a:p>
            <a:pPr lvl="0"/>
            <a:r>
              <a:rPr lang="en-US" dirty="0"/>
              <a:t>2nd Title Line</a:t>
            </a:r>
          </a:p>
        </p:txBody>
      </p:sp>
      <p:sp>
        <p:nvSpPr>
          <p:cNvPr id="7" name="Text Placeholder 2">
            <a:extLst>
              <a:ext uri="{FF2B5EF4-FFF2-40B4-BE49-F238E27FC236}">
                <a16:creationId xmlns:a16="http://schemas.microsoft.com/office/drawing/2014/main" id="{3C31C330-830C-489F-B961-D9FB0089DD6D}"/>
              </a:ext>
            </a:extLst>
          </p:cNvPr>
          <p:cNvSpPr>
            <a:spLocks noGrp="1"/>
          </p:cNvSpPr>
          <p:nvPr>
            <p:ph type="body" idx="14" hasCustomPrompt="1"/>
          </p:nvPr>
        </p:nvSpPr>
        <p:spPr>
          <a:xfrm>
            <a:off x="3543300" y="1504950"/>
            <a:ext cx="3086100" cy="2895602"/>
          </a:xfrm>
          <a:prstGeom prst="rect">
            <a:avLst/>
          </a:prstGeom>
        </p:spPr>
        <p:txBody>
          <a:bodyPr anchor="t" anchorCtr="0"/>
          <a:lstStyle>
            <a:lvl1pPr marL="0" indent="0">
              <a:buNone/>
              <a:defRPr sz="1800" b="1">
                <a:solidFill>
                  <a:srgbClr val="646569"/>
                </a:solidFill>
                <a:latin typeface="Arial" panose="020B0604020202020204" pitchFamily="34" charset="0"/>
                <a:cs typeface="Arial" panose="020B0604020202020204" pitchFamily="34" charset="0"/>
              </a:defRPr>
            </a:lvl1pPr>
            <a:lvl2pPr marL="257156" indent="0">
              <a:buNone/>
              <a:defRPr sz="1013">
                <a:solidFill>
                  <a:schemeClr val="tx1">
                    <a:tint val="75000"/>
                  </a:schemeClr>
                </a:solidFill>
              </a:defRPr>
            </a:lvl2pPr>
            <a:lvl3pPr marL="514313" indent="0">
              <a:buNone/>
              <a:defRPr sz="900">
                <a:solidFill>
                  <a:schemeClr val="tx1">
                    <a:tint val="75000"/>
                  </a:schemeClr>
                </a:solidFill>
              </a:defRPr>
            </a:lvl3pPr>
            <a:lvl4pPr marL="771468" indent="0">
              <a:buNone/>
              <a:defRPr sz="788">
                <a:solidFill>
                  <a:schemeClr val="tx1">
                    <a:tint val="75000"/>
                  </a:schemeClr>
                </a:solidFill>
              </a:defRPr>
            </a:lvl4pPr>
            <a:lvl5pPr marL="1028624" indent="0">
              <a:buNone/>
              <a:defRPr sz="788">
                <a:solidFill>
                  <a:schemeClr val="tx1">
                    <a:tint val="75000"/>
                  </a:schemeClr>
                </a:solidFill>
              </a:defRPr>
            </a:lvl5pPr>
            <a:lvl6pPr marL="1285779" indent="0">
              <a:buNone/>
              <a:defRPr sz="788">
                <a:solidFill>
                  <a:schemeClr val="tx1">
                    <a:tint val="75000"/>
                  </a:schemeClr>
                </a:solidFill>
              </a:defRPr>
            </a:lvl6pPr>
            <a:lvl7pPr marL="1542935" indent="0">
              <a:buNone/>
              <a:defRPr sz="788">
                <a:solidFill>
                  <a:schemeClr val="tx1">
                    <a:tint val="75000"/>
                  </a:schemeClr>
                </a:solidFill>
              </a:defRPr>
            </a:lvl7pPr>
            <a:lvl8pPr marL="1800090" indent="0">
              <a:buNone/>
              <a:defRPr sz="788">
                <a:solidFill>
                  <a:schemeClr val="tx1">
                    <a:tint val="75000"/>
                  </a:schemeClr>
                </a:solidFill>
              </a:defRPr>
            </a:lvl8pPr>
            <a:lvl9pPr marL="2057246" indent="0">
              <a:buNone/>
              <a:defRPr sz="788">
                <a:solidFill>
                  <a:schemeClr val="tx1">
                    <a:tint val="75000"/>
                  </a:schemeClr>
                </a:solidFill>
              </a:defRPr>
            </a:lvl9pPr>
          </a:lstStyle>
          <a:p>
            <a:pPr lvl="0"/>
            <a:r>
              <a:rPr lang="en-US" dirty="0"/>
              <a:t>Copy (Arial Regular)</a:t>
            </a:r>
          </a:p>
        </p:txBody>
      </p:sp>
    </p:spTree>
    <p:extLst>
      <p:ext uri="{BB962C8B-B14F-4D97-AF65-F5344CB8AC3E}">
        <p14:creationId xmlns:p14="http://schemas.microsoft.com/office/powerpoint/2010/main" val="91084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015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6.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4.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2" descr="Logo for the Office of Children and Family Services" title="OCFS Logo"/>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1" y="180032"/>
            <a:ext cx="4774424" cy="10972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2"/>
          </p:nvPr>
        </p:nvSpPr>
        <p:spPr>
          <a:xfrm>
            <a:off x="342900" y="4767269"/>
            <a:ext cx="1600200" cy="274637"/>
          </a:xfrm>
          <a:prstGeom prst="rect">
            <a:avLst/>
          </a:prstGeom>
        </p:spPr>
        <p:txBody>
          <a:bodyPr vert="horz" lIns="91440" tIns="45720" rIns="91440" bIns="45720" rtlCol="0" anchor="ctr"/>
          <a:lstStyle>
            <a:lvl1pPr algn="l">
              <a:defRPr sz="675">
                <a:solidFill>
                  <a:schemeClr val="tx1">
                    <a:tint val="75000"/>
                  </a:schemeClr>
                </a:solidFill>
              </a:defRPr>
            </a:lvl1pPr>
          </a:lstStyle>
          <a:p>
            <a:fld id="{9AE51E1D-7280-49D6-A2E2-CE63FE17EF16}" type="datetimeFigureOut">
              <a:rPr lang="en-US" smtClean="0"/>
              <a:t>11/17/2020</a:t>
            </a:fld>
            <a:endParaRPr lang="en-US" dirty="0"/>
          </a:p>
        </p:txBody>
      </p:sp>
      <p:sp>
        <p:nvSpPr>
          <p:cNvPr id="5" name="Footer Placeholder 4"/>
          <p:cNvSpPr>
            <a:spLocks noGrp="1"/>
          </p:cNvSpPr>
          <p:nvPr>
            <p:ph type="ftr" sz="quarter" idx="3"/>
          </p:nvPr>
        </p:nvSpPr>
        <p:spPr>
          <a:xfrm>
            <a:off x="2343150" y="4767269"/>
            <a:ext cx="2171700" cy="274637"/>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r>
              <a:rPr lang="en-US" dirty="0"/>
              <a:t>GPSII/MAPP Leader’s Guide   September 2014</a:t>
            </a:r>
          </a:p>
        </p:txBody>
      </p:sp>
      <p:sp>
        <p:nvSpPr>
          <p:cNvPr id="6" name="Slide Number Placeholder 5"/>
          <p:cNvSpPr>
            <a:spLocks noGrp="1"/>
          </p:cNvSpPr>
          <p:nvPr>
            <p:ph type="sldNum" sz="quarter" idx="4"/>
          </p:nvPr>
        </p:nvSpPr>
        <p:spPr>
          <a:xfrm>
            <a:off x="4914900" y="4767269"/>
            <a:ext cx="1600200" cy="274637"/>
          </a:xfrm>
          <a:prstGeom prst="rect">
            <a:avLst/>
          </a:prstGeom>
        </p:spPr>
        <p:txBody>
          <a:bodyPr vert="horz" lIns="91440" tIns="45720" rIns="91440" bIns="45720" rtlCol="0" anchor="ctr"/>
          <a:lstStyle>
            <a:lvl1pPr algn="r">
              <a:defRPr sz="675">
                <a:solidFill>
                  <a:schemeClr val="tx1">
                    <a:tint val="75000"/>
                  </a:schemeClr>
                </a:solidFill>
              </a:defRPr>
            </a:lvl1pPr>
          </a:lstStyle>
          <a:p>
            <a:fld id="{8BACAC6D-BD82-4571-9E34-C1EFF11A946D}" type="slidenum">
              <a:rPr lang="en-US" smtClean="0"/>
              <a:t>‹#›</a:t>
            </a:fld>
            <a:endParaRPr lang="en-US" dirty="0"/>
          </a:p>
        </p:txBody>
      </p:sp>
      <p:sp>
        <p:nvSpPr>
          <p:cNvPr id="7" name="Rectangle 6"/>
          <p:cNvSpPr/>
          <p:nvPr/>
        </p:nvSpPr>
        <p:spPr>
          <a:xfrm>
            <a:off x="0" y="3714750"/>
            <a:ext cx="6858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0" y="3714750"/>
            <a:ext cx="6858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Date Placeholder 1"/>
          <p:cNvSpPr txBox="1">
            <a:spLocks/>
          </p:cNvSpPr>
          <p:nvPr/>
        </p:nvSpPr>
        <p:spPr>
          <a:xfrm>
            <a:off x="342900" y="3943352"/>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788" smtClean="0">
                <a:solidFill>
                  <a:schemeClr val="bg1"/>
                </a:solidFill>
              </a:rPr>
              <a:pPr/>
              <a:t>November 17, 2020</a:t>
            </a:fld>
            <a:endParaRPr lang="en-US" sz="788" dirty="0">
              <a:solidFill>
                <a:schemeClr val="bg1"/>
              </a:solidFill>
            </a:endParaRPr>
          </a:p>
          <a:p>
            <a:r>
              <a:rPr lang="en-US" sz="788" dirty="0">
                <a:solidFill>
                  <a:schemeClr val="bg1"/>
                </a:solidFill>
              </a:rPr>
              <a:t>Online Version</a:t>
            </a:r>
          </a:p>
        </p:txBody>
      </p:sp>
    </p:spTree>
    <p:custDataLst>
      <p:tags r:id="rId3"/>
    </p:custDataLst>
    <p:extLst>
      <p:ext uri="{BB962C8B-B14F-4D97-AF65-F5344CB8AC3E}">
        <p14:creationId xmlns:p14="http://schemas.microsoft.com/office/powerpoint/2010/main" val="2269678804"/>
      </p:ext>
    </p:extLst>
  </p:cSld>
  <p:clrMap bg1="lt1" tx1="dk1" bg2="lt2" tx2="dk2" accent1="accent1" accent2="accent2" accent3="accent3" accent4="accent4" accent5="accent5" accent6="accent6" hlink="hlink" folHlink="folHlink"/>
  <p:sldLayoutIdLst>
    <p:sldLayoutId id="2147485224" r:id="rId1"/>
  </p:sldLayoutIdLst>
  <p:hf hdr="0"/>
  <p:txStyles>
    <p:titleStyle>
      <a:lvl1pPr algn="ctr" defTabSz="514313" rtl="0" eaLnBrk="1" latinLnBrk="0" hangingPunct="1">
        <a:spcBef>
          <a:spcPct val="0"/>
        </a:spcBef>
        <a:buNone/>
        <a:defRPr sz="2250" b="1" kern="1200">
          <a:solidFill>
            <a:srgbClr val="002D73"/>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Logo for the Office of Children and Family Services" title="OCFS Logo"/>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34867" y="4568190"/>
            <a:ext cx="1591475" cy="365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1581150"/>
            <a:ext cx="40005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a:off x="0" y="1540456"/>
            <a:ext cx="40005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solidFill>
                  <a:srgbClr val="002D73"/>
                </a:solidFill>
              </a:rPr>
              <a:pPr/>
              <a:t>November 17, 2020</a:t>
            </a:fld>
            <a:endParaRPr lang="en-US" sz="900" dirty="0">
              <a:solidFill>
                <a:srgbClr val="002D73"/>
              </a:solidFill>
            </a:endParaRPr>
          </a:p>
        </p:txBody>
      </p:sp>
      <p:sp>
        <p:nvSpPr>
          <p:cNvPr id="13"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solidFill>
                  <a:srgbClr val="002D73"/>
                </a:solidFill>
              </a:rPr>
              <a:pPr/>
              <a:t>‹#›</a:t>
            </a:fld>
            <a:endParaRPr lang="en-US" sz="900" dirty="0">
              <a:solidFill>
                <a:srgbClr val="002D73"/>
              </a:solidFill>
            </a:endParaRPr>
          </a:p>
        </p:txBody>
      </p:sp>
      <p:sp>
        <p:nvSpPr>
          <p:cNvPr id="8" name="Date Placeholder 1">
            <a:extLst>
              <a:ext uri="{FF2B5EF4-FFF2-40B4-BE49-F238E27FC236}">
                <a16:creationId xmlns:a16="http://schemas.microsoft.com/office/drawing/2014/main" id="{C76FB236-8861-4D10-B3D7-D9F4C60B7D74}"/>
              </a:ext>
            </a:extLst>
          </p:cNvPr>
          <p:cNvSpPr txBox="1">
            <a:spLocks/>
          </p:cNvSpPr>
          <p:nvPr userDrawn="1"/>
        </p:nvSpPr>
        <p:spPr>
          <a:xfrm>
            <a:off x="5290524" y="4869656"/>
            <a:ext cx="1280160" cy="27432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rgbClr val="002D73"/>
                </a:solidFill>
              </a:rPr>
              <a:t>GPSII/MAPP Online</a:t>
            </a:r>
          </a:p>
        </p:txBody>
      </p:sp>
    </p:spTree>
    <p:custDataLst>
      <p:tags r:id="rId3"/>
    </p:custDataLst>
    <p:extLst>
      <p:ext uri="{BB962C8B-B14F-4D97-AF65-F5344CB8AC3E}">
        <p14:creationId xmlns:p14="http://schemas.microsoft.com/office/powerpoint/2010/main" val="635165636"/>
      </p:ext>
    </p:extLst>
  </p:cSld>
  <p:clrMap bg1="lt1" tx1="dk1" bg2="lt2" tx2="dk2" accent1="accent1" accent2="accent2" accent3="accent3" accent4="accent4" accent5="accent5" accent6="accent6" hlink="hlink" folHlink="folHlink"/>
  <p:sldLayoutIdLst>
    <p:sldLayoutId id="2147485228" r:id="rId1"/>
  </p:sldLayoutIdLst>
  <p:txStyles>
    <p:titleStyle>
      <a:lvl1pPr algn="ctr" defTabSz="514313" rtl="0" eaLnBrk="1" latinLnBrk="0" hangingPunct="1">
        <a:spcBef>
          <a:spcPct val="0"/>
        </a:spcBef>
        <a:buNone/>
        <a:defRPr sz="2475" kern="1200">
          <a:solidFill>
            <a:schemeClr val="tx1"/>
          </a:solidFill>
          <a:latin typeface="+mj-lt"/>
          <a:ea typeface="+mj-ea"/>
          <a:cs typeface="+mj-cs"/>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mn-lt"/>
          <a:ea typeface="+mn-ea"/>
          <a:cs typeface="+mn-cs"/>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2350"/>
            <a:ext cx="6858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pPr/>
              <a:t>November 17, 2020</a:t>
            </a:fld>
            <a:endParaRPr lang="en-US" sz="900" dirty="0"/>
          </a:p>
        </p:txBody>
      </p:sp>
      <p:sp>
        <p:nvSpPr>
          <p:cNvPr id="9"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pPr/>
              <a:t>‹#›</a:t>
            </a:fld>
            <a:endParaRPr lang="en-US" sz="900" dirty="0"/>
          </a:p>
        </p:txBody>
      </p:sp>
      <p:sp>
        <p:nvSpPr>
          <p:cNvPr id="10" name="Rectangle 9"/>
          <p:cNvSpPr/>
          <p:nvPr/>
        </p:nvSpPr>
        <p:spPr>
          <a:xfrm>
            <a:off x="0" y="2"/>
            <a:ext cx="6858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2" descr="Logo for the Office of Children and Family Services" title="OCFS Logo">
            <a:extLst>
              <a:ext uri="{FF2B5EF4-FFF2-40B4-BE49-F238E27FC236}">
                <a16:creationId xmlns:a16="http://schemas.microsoft.com/office/drawing/2014/main" id="{59947689-48A8-45B5-806C-CAA357F5C55D}"/>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134867" y="4568190"/>
            <a:ext cx="1591475" cy="365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Date Placeholder 1">
            <a:extLst>
              <a:ext uri="{FF2B5EF4-FFF2-40B4-BE49-F238E27FC236}">
                <a16:creationId xmlns:a16="http://schemas.microsoft.com/office/drawing/2014/main" id="{F5C422C7-8514-4CE6-80C8-93A8AE6A4463}"/>
              </a:ext>
            </a:extLst>
          </p:cNvPr>
          <p:cNvSpPr txBox="1">
            <a:spLocks/>
          </p:cNvSpPr>
          <p:nvPr userDrawn="1"/>
        </p:nvSpPr>
        <p:spPr>
          <a:xfrm>
            <a:off x="198120" y="4568190"/>
            <a:ext cx="640080" cy="365760"/>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dirty="0">
                <a:solidFill>
                  <a:srgbClr val="002D73"/>
                </a:solidFill>
              </a:rPr>
              <a:t>Online</a:t>
            </a:r>
          </a:p>
          <a:p>
            <a:pPr algn="ctr"/>
            <a:r>
              <a:rPr lang="en-US" sz="1050" dirty="0">
                <a:solidFill>
                  <a:srgbClr val="002D73"/>
                </a:solidFill>
              </a:rPr>
              <a:t>GPSII</a:t>
            </a:r>
          </a:p>
        </p:txBody>
      </p:sp>
    </p:spTree>
    <p:custDataLst>
      <p:tags r:id="rId12"/>
    </p:custDataLst>
    <p:extLst>
      <p:ext uri="{BB962C8B-B14F-4D97-AF65-F5344CB8AC3E}">
        <p14:creationId xmlns:p14="http://schemas.microsoft.com/office/powerpoint/2010/main" val="2615398908"/>
      </p:ext>
    </p:extLst>
  </p:cSld>
  <p:clrMap bg1="lt1" tx1="dk1" bg2="lt2" tx2="dk2" accent1="accent1" accent2="accent2" accent3="accent3" accent4="accent4" accent5="accent5" accent6="accent6" hlink="hlink" folHlink="folHlink"/>
  <p:sldLayoutIdLst>
    <p:sldLayoutId id="2147485230" r:id="rId1"/>
    <p:sldLayoutId id="2147485239" r:id="rId2"/>
    <p:sldLayoutId id="2147485234" r:id="rId3"/>
    <p:sldLayoutId id="2147485235" r:id="rId4"/>
    <p:sldLayoutId id="2147485231" r:id="rId5"/>
    <p:sldLayoutId id="2147485240" r:id="rId6"/>
    <p:sldLayoutId id="2147485233" r:id="rId7"/>
    <p:sldLayoutId id="2147485238" r:id="rId8"/>
    <p:sldLayoutId id="2147485241" r:id="rId9"/>
    <p:sldLayoutId id="2147485236" r:id="rId10"/>
  </p:sldLayoutIdLst>
  <p:txStyles>
    <p:titleStyle>
      <a:lvl1pPr algn="ctr" defTabSz="514313" rtl="0" eaLnBrk="1" latinLnBrk="0" hangingPunct="1">
        <a:spcBef>
          <a:spcPct val="0"/>
        </a:spcBef>
        <a:buNone/>
        <a:defRPr sz="2475" kern="1200">
          <a:solidFill>
            <a:schemeClr val="tx1"/>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2" descr="Logo for the Office of Children and Family Services" title="OCFS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34863" y="4476750"/>
            <a:ext cx="1551687" cy="47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2350"/>
            <a:ext cx="6858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Date Placeholder 1"/>
          <p:cNvSpPr txBox="1">
            <a:spLocks/>
          </p:cNvSpPr>
          <p:nvPr/>
        </p:nvSpPr>
        <p:spPr>
          <a:xfrm>
            <a:off x="114300" y="88109"/>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900" smtClean="0"/>
              <a:pPr/>
              <a:t>November 17, 2020</a:t>
            </a:fld>
            <a:endParaRPr lang="en-US" sz="900" dirty="0"/>
          </a:p>
        </p:txBody>
      </p:sp>
      <p:sp>
        <p:nvSpPr>
          <p:cNvPr id="9" name="Slide Number Placeholder 3"/>
          <p:cNvSpPr txBox="1">
            <a:spLocks/>
          </p:cNvSpPr>
          <p:nvPr/>
        </p:nvSpPr>
        <p:spPr>
          <a:xfrm>
            <a:off x="6229350" y="88109"/>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pPr/>
              <a:t>‹#›</a:t>
            </a:fld>
            <a:endParaRPr lang="en-US" sz="900" dirty="0"/>
          </a:p>
        </p:txBody>
      </p:sp>
      <p:sp>
        <p:nvSpPr>
          <p:cNvPr id="10" name="Rectangle 9"/>
          <p:cNvSpPr/>
          <p:nvPr/>
        </p:nvSpPr>
        <p:spPr>
          <a:xfrm>
            <a:off x="0" y="2"/>
            <a:ext cx="6858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2">
            <a:extLst>
              <a:ext uri="{FF2B5EF4-FFF2-40B4-BE49-F238E27FC236}">
                <a16:creationId xmlns:a16="http://schemas.microsoft.com/office/drawing/2014/main" id="{D36BA64C-4A83-43D1-B67F-B8068DB81FF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auto">
          <a:xfrm>
            <a:off x="108955" y="4463877"/>
            <a:ext cx="514350" cy="50604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618466"/>
      </p:ext>
    </p:extLst>
  </p:cSld>
  <p:clrMap bg1="lt1" tx1="dk1" bg2="lt2" tx2="dk2" accent1="accent1" accent2="accent2" accent3="accent3" accent4="accent4" accent5="accent5" accent6="accent6" hlink="hlink" folHlink="folHlink"/>
  <p:sldLayoutIdLst>
    <p:sldLayoutId id="2147485243" r:id="rId1"/>
    <p:sldLayoutId id="2147485244" r:id="rId2"/>
    <p:sldLayoutId id="2147485245" r:id="rId3"/>
    <p:sldLayoutId id="2147485246" r:id="rId4"/>
    <p:sldLayoutId id="2147485247" r:id="rId5"/>
    <p:sldLayoutId id="2147485248" r:id="rId6"/>
    <p:sldLayoutId id="2147485249" r:id="rId7"/>
    <p:sldLayoutId id="2147485250" r:id="rId8"/>
    <p:sldLayoutId id="2147485251" r:id="rId9"/>
    <p:sldLayoutId id="2147485252" r:id="rId10"/>
  </p:sldLayoutIdLst>
  <p:txStyles>
    <p:titleStyle>
      <a:lvl1pPr algn="ctr" defTabSz="514313" rtl="0" eaLnBrk="1" latinLnBrk="0" hangingPunct="1">
        <a:spcBef>
          <a:spcPct val="0"/>
        </a:spcBef>
        <a:buNone/>
        <a:defRPr sz="2475" kern="1200">
          <a:solidFill>
            <a:schemeClr val="tx1"/>
          </a:solidFill>
          <a:latin typeface="Arial" panose="020B0604020202020204" pitchFamily="34" charset="0"/>
          <a:ea typeface="+mj-ea"/>
          <a:cs typeface="Arial" panose="020B0604020202020204" pitchFamily="34" charset="0"/>
        </a:defRPr>
      </a:lvl1pPr>
    </p:titleStyle>
    <p:bodyStyle>
      <a:lvl1pPr marL="192867" indent="-192867" algn="l" defTabSz="514313"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417878" indent="-160723" algn="l" defTabSz="514313" rtl="0" eaLnBrk="1" latinLnBrk="0" hangingPunct="1">
        <a:spcBef>
          <a:spcPct val="200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2pPr>
      <a:lvl3pPr marL="642890" indent="-128578" algn="l" defTabSz="514313" rtl="0" eaLnBrk="1" latinLnBrk="0" hangingPunct="1">
        <a:spcBef>
          <a:spcPct val="20000"/>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900045"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201" indent="-128578" algn="l" defTabSz="514313"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356"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513"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669"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824" indent="-128578" algn="l" defTabSz="514313"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13" rtl="0" eaLnBrk="1" latinLnBrk="0" hangingPunct="1">
        <a:defRPr sz="1013" kern="1200">
          <a:solidFill>
            <a:schemeClr val="tx1"/>
          </a:solidFill>
          <a:latin typeface="+mn-lt"/>
          <a:ea typeface="+mn-ea"/>
          <a:cs typeface="+mn-cs"/>
        </a:defRPr>
      </a:lvl1pPr>
      <a:lvl2pPr marL="257156" algn="l" defTabSz="514313" rtl="0" eaLnBrk="1" latinLnBrk="0" hangingPunct="1">
        <a:defRPr sz="1013" kern="1200">
          <a:solidFill>
            <a:schemeClr val="tx1"/>
          </a:solidFill>
          <a:latin typeface="+mn-lt"/>
          <a:ea typeface="+mn-ea"/>
          <a:cs typeface="+mn-cs"/>
        </a:defRPr>
      </a:lvl2pPr>
      <a:lvl3pPr marL="514313" algn="l" defTabSz="514313" rtl="0" eaLnBrk="1" latinLnBrk="0" hangingPunct="1">
        <a:defRPr sz="1013" kern="1200">
          <a:solidFill>
            <a:schemeClr val="tx1"/>
          </a:solidFill>
          <a:latin typeface="+mn-lt"/>
          <a:ea typeface="+mn-ea"/>
          <a:cs typeface="+mn-cs"/>
        </a:defRPr>
      </a:lvl3pPr>
      <a:lvl4pPr marL="771468" algn="l" defTabSz="514313" rtl="0" eaLnBrk="1" latinLnBrk="0" hangingPunct="1">
        <a:defRPr sz="1013" kern="1200">
          <a:solidFill>
            <a:schemeClr val="tx1"/>
          </a:solidFill>
          <a:latin typeface="+mn-lt"/>
          <a:ea typeface="+mn-ea"/>
          <a:cs typeface="+mn-cs"/>
        </a:defRPr>
      </a:lvl4pPr>
      <a:lvl5pPr marL="1028624" algn="l" defTabSz="514313" rtl="0" eaLnBrk="1" latinLnBrk="0" hangingPunct="1">
        <a:defRPr sz="1013" kern="1200">
          <a:solidFill>
            <a:schemeClr val="tx1"/>
          </a:solidFill>
          <a:latin typeface="+mn-lt"/>
          <a:ea typeface="+mn-ea"/>
          <a:cs typeface="+mn-cs"/>
        </a:defRPr>
      </a:lvl5pPr>
      <a:lvl6pPr marL="1285779" algn="l" defTabSz="514313" rtl="0" eaLnBrk="1" latinLnBrk="0" hangingPunct="1">
        <a:defRPr sz="1013" kern="1200">
          <a:solidFill>
            <a:schemeClr val="tx1"/>
          </a:solidFill>
          <a:latin typeface="+mn-lt"/>
          <a:ea typeface="+mn-ea"/>
          <a:cs typeface="+mn-cs"/>
        </a:defRPr>
      </a:lvl6pPr>
      <a:lvl7pPr marL="1542935" algn="l" defTabSz="514313" rtl="0" eaLnBrk="1" latinLnBrk="0" hangingPunct="1">
        <a:defRPr sz="1013" kern="1200">
          <a:solidFill>
            <a:schemeClr val="tx1"/>
          </a:solidFill>
          <a:latin typeface="+mn-lt"/>
          <a:ea typeface="+mn-ea"/>
          <a:cs typeface="+mn-cs"/>
        </a:defRPr>
      </a:lvl7pPr>
      <a:lvl8pPr marL="1800090" algn="l" defTabSz="514313" rtl="0" eaLnBrk="1" latinLnBrk="0" hangingPunct="1">
        <a:defRPr sz="1013" kern="1200">
          <a:solidFill>
            <a:schemeClr val="tx1"/>
          </a:solidFill>
          <a:latin typeface="+mn-lt"/>
          <a:ea typeface="+mn-ea"/>
          <a:cs typeface="+mn-cs"/>
        </a:defRPr>
      </a:lvl8pPr>
      <a:lvl9pPr marL="2057246" algn="l" defTabSz="514313"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8.tmp"/><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2.tmp"/><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2.tmp"/><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tm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30.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E06159-F352-46C1-87B2-2F1EBE0F3F3E}"/>
              </a:ext>
            </a:extLst>
          </p:cNvPr>
          <p:cNvSpPr>
            <a:spLocks noGrp="1"/>
          </p:cNvSpPr>
          <p:nvPr>
            <p:ph type="body" idx="1"/>
          </p:nvPr>
        </p:nvSpPr>
        <p:spPr/>
        <p:txBody>
          <a:bodyPr/>
          <a:lstStyle/>
          <a:p>
            <a:r>
              <a:rPr lang="en-US" dirty="0"/>
              <a:t>Meetings 1 – 10 </a:t>
            </a:r>
          </a:p>
        </p:txBody>
      </p:sp>
      <p:sp>
        <p:nvSpPr>
          <p:cNvPr id="2" name="Title 1">
            <a:extLst>
              <a:ext uri="{FF2B5EF4-FFF2-40B4-BE49-F238E27FC236}">
                <a16:creationId xmlns:a16="http://schemas.microsoft.com/office/drawing/2014/main" id="{5BC27FE8-5D35-4991-A0A3-5BFD45457B09}"/>
              </a:ext>
            </a:extLst>
          </p:cNvPr>
          <p:cNvSpPr>
            <a:spLocks noGrp="1"/>
          </p:cNvSpPr>
          <p:nvPr>
            <p:ph type="title"/>
          </p:nvPr>
        </p:nvSpPr>
        <p:spPr>
          <a:prstGeom prst="rect">
            <a:avLst/>
          </a:prstGeom>
        </p:spPr>
        <p:txBody>
          <a:bodyPr/>
          <a:lstStyle/>
          <a:p>
            <a:r>
              <a:rPr lang="en-US" dirty="0"/>
              <a:t>Online GPS II/MAPP</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E8553D-3147-4784-B680-0974C1C17B4E}"/>
              </a:ext>
            </a:extLst>
          </p:cNvPr>
          <p:cNvSpPr>
            <a:spLocks noGrp="1"/>
          </p:cNvSpPr>
          <p:nvPr>
            <p:ph type="body" idx="13"/>
          </p:nvPr>
        </p:nvSpPr>
        <p:spPr>
          <a:xfrm>
            <a:off x="114300" y="438153"/>
            <a:ext cx="1790700" cy="638175"/>
          </a:xfrm>
        </p:spPr>
        <p:txBody>
          <a:bodyPr/>
          <a:lstStyle/>
          <a:p>
            <a:r>
              <a:rPr lang="en-US" sz="2000" dirty="0">
                <a:solidFill>
                  <a:schemeClr val="accent1"/>
                </a:solidFill>
              </a:rPr>
              <a:t>Let’s look at: </a:t>
            </a:r>
            <a:r>
              <a:rPr lang="en-US" sz="2000" dirty="0"/>
              <a:t>Handout 2</a:t>
            </a:r>
          </a:p>
        </p:txBody>
      </p:sp>
      <p:pic>
        <p:nvPicPr>
          <p:cNvPr id="5" name="Picture 4" descr="A screenshot of a cell phone&#10;&#10;Description automatically generated">
            <a:extLst>
              <a:ext uri="{FF2B5EF4-FFF2-40B4-BE49-F238E27FC236}">
                <a16:creationId xmlns:a16="http://schemas.microsoft.com/office/drawing/2014/main" id="{B5F033C1-6CB5-4E6F-BCA6-22A230776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361950"/>
            <a:ext cx="3437141" cy="4781550"/>
          </a:xfrm>
          <a:prstGeom prst="rect">
            <a:avLst/>
          </a:prstGeom>
          <a:ln>
            <a:solidFill>
              <a:schemeClr val="tx1"/>
            </a:solidFill>
          </a:ln>
        </p:spPr>
      </p:pic>
    </p:spTree>
    <p:extLst>
      <p:ext uri="{BB962C8B-B14F-4D97-AF65-F5344CB8AC3E}">
        <p14:creationId xmlns:p14="http://schemas.microsoft.com/office/powerpoint/2010/main" val="69120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37CC6667-6807-449B-89E6-C7F0BA8D9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13361"/>
            <a:ext cx="6629400" cy="3916777"/>
          </a:xfrm>
          <a:prstGeom prst="rect">
            <a:avLst/>
          </a:prstGeom>
        </p:spPr>
      </p:pic>
    </p:spTree>
    <p:extLst>
      <p:ext uri="{BB962C8B-B14F-4D97-AF65-F5344CB8AC3E}">
        <p14:creationId xmlns:p14="http://schemas.microsoft.com/office/powerpoint/2010/main" val="245249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6B475E9-2772-403C-B36F-A9281DB54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8279"/>
            <a:ext cx="6858000" cy="2726942"/>
          </a:xfrm>
          <a:prstGeom prst="rect">
            <a:avLst/>
          </a:prstGeom>
        </p:spPr>
      </p:pic>
    </p:spTree>
    <p:extLst>
      <p:ext uri="{BB962C8B-B14F-4D97-AF65-F5344CB8AC3E}">
        <p14:creationId xmlns:p14="http://schemas.microsoft.com/office/powerpoint/2010/main" val="137647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E7DD431-904A-4EEA-A8A0-FE0F6FC6E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3976"/>
            <a:ext cx="6858000" cy="1855547"/>
          </a:xfrm>
          <a:prstGeom prst="rect">
            <a:avLst/>
          </a:prstGeom>
        </p:spPr>
      </p:pic>
    </p:spTree>
    <p:extLst>
      <p:ext uri="{BB962C8B-B14F-4D97-AF65-F5344CB8AC3E}">
        <p14:creationId xmlns:p14="http://schemas.microsoft.com/office/powerpoint/2010/main" val="2220938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79B57F-FE19-4092-9F27-0B33AB73CB30}"/>
              </a:ext>
            </a:extLst>
          </p:cNvPr>
          <p:cNvSpPr>
            <a:spLocks noGrp="1"/>
          </p:cNvSpPr>
          <p:nvPr>
            <p:ph type="body" idx="13"/>
          </p:nvPr>
        </p:nvSpPr>
        <p:spPr>
          <a:xfrm>
            <a:off x="114300" y="514350"/>
            <a:ext cx="1714500" cy="1600200"/>
          </a:xfrm>
        </p:spPr>
        <p:txBody>
          <a:bodyPr/>
          <a:lstStyle/>
          <a:p>
            <a:r>
              <a:rPr lang="en-US" sz="1600" dirty="0">
                <a:solidFill>
                  <a:schemeClr val="accent1"/>
                </a:solidFill>
              </a:rPr>
              <a:t>Roadwork from Last Meeting: </a:t>
            </a:r>
            <a:r>
              <a:rPr lang="en-US" sz="2000" dirty="0">
                <a:solidFill>
                  <a:schemeClr val="tx2"/>
                </a:solidFill>
              </a:rPr>
              <a:t>Meeting 8 </a:t>
            </a:r>
            <a:r>
              <a:rPr lang="en-US" sz="2000" dirty="0"/>
              <a:t>Handout 12</a:t>
            </a:r>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BCFF3B70-4941-4B6B-97B7-12B656D08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61950"/>
            <a:ext cx="3733800" cy="4724400"/>
          </a:xfrm>
          <a:prstGeom prst="rect">
            <a:avLst/>
          </a:prstGeom>
        </p:spPr>
      </p:pic>
    </p:spTree>
    <p:extLst>
      <p:ext uri="{BB962C8B-B14F-4D97-AF65-F5344CB8AC3E}">
        <p14:creationId xmlns:p14="http://schemas.microsoft.com/office/powerpoint/2010/main" val="3440488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B4A9B0DB-29E0-4150-9FFE-5DEF1EB34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60083"/>
            <a:ext cx="3962400" cy="4797024"/>
          </a:xfrm>
          <a:prstGeom prst="rect">
            <a:avLst/>
          </a:prstGeom>
        </p:spPr>
      </p:pic>
      <p:pic>
        <p:nvPicPr>
          <p:cNvPr id="3" name="Picture 2" descr="Table&#10;&#10;Description automatically generated">
            <a:extLst>
              <a:ext uri="{FF2B5EF4-FFF2-40B4-BE49-F238E27FC236}">
                <a16:creationId xmlns:a16="http://schemas.microsoft.com/office/drawing/2014/main" id="{D1EDB53C-A8CE-4076-9798-E09248AAB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671" y="158750"/>
            <a:ext cx="3935329" cy="4984750"/>
          </a:xfrm>
          <a:prstGeom prst="rect">
            <a:avLst/>
          </a:prstGeom>
        </p:spPr>
      </p:pic>
    </p:spTree>
    <p:extLst>
      <p:ext uri="{BB962C8B-B14F-4D97-AF65-F5344CB8AC3E}">
        <p14:creationId xmlns:p14="http://schemas.microsoft.com/office/powerpoint/2010/main" val="2185425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6CB22C5-AC4E-4632-B080-2F34E1C44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4975"/>
            <a:ext cx="6858000" cy="2693549"/>
          </a:xfrm>
          <a:prstGeom prst="rect">
            <a:avLst/>
          </a:prstGeom>
        </p:spPr>
      </p:pic>
      <p:sp>
        <p:nvSpPr>
          <p:cNvPr id="4" name="TextBox 3">
            <a:extLst>
              <a:ext uri="{FF2B5EF4-FFF2-40B4-BE49-F238E27FC236}">
                <a16:creationId xmlns:a16="http://schemas.microsoft.com/office/drawing/2014/main" id="{D6C20997-5816-4814-8E1A-D0DD6423C685}"/>
              </a:ext>
            </a:extLst>
          </p:cNvPr>
          <p:cNvSpPr txBox="1"/>
          <p:nvPr/>
        </p:nvSpPr>
        <p:spPr>
          <a:xfrm>
            <a:off x="0" y="438150"/>
            <a:ext cx="6841435" cy="461665"/>
          </a:xfrm>
          <a:prstGeom prst="rect">
            <a:avLst/>
          </a:prstGeom>
          <a:noFill/>
        </p:spPr>
        <p:txBody>
          <a:bodyPr wrap="square" rtlCol="0">
            <a:spAutoFit/>
          </a:bodyPr>
          <a:lstStyle/>
          <a:p>
            <a:pPr algn="ctr"/>
            <a:r>
              <a:rPr lang="en-US" sz="2400" b="1" dirty="0">
                <a:solidFill>
                  <a:schemeClr val="tx2"/>
                </a:solidFill>
              </a:rPr>
              <a:t>Case Review</a:t>
            </a:r>
          </a:p>
        </p:txBody>
      </p:sp>
    </p:spTree>
    <p:extLst>
      <p:ext uri="{BB962C8B-B14F-4D97-AF65-F5344CB8AC3E}">
        <p14:creationId xmlns:p14="http://schemas.microsoft.com/office/powerpoint/2010/main" val="2377581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B45A883-301B-4867-92DC-29BA4BA80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111681"/>
            <a:ext cx="6735418" cy="850469"/>
          </a:xfrm>
          <a:prstGeom prst="rect">
            <a:avLst/>
          </a:prstGeom>
        </p:spPr>
      </p:pic>
      <p:sp>
        <p:nvSpPr>
          <p:cNvPr id="6" name="TextBox 5">
            <a:extLst>
              <a:ext uri="{FF2B5EF4-FFF2-40B4-BE49-F238E27FC236}">
                <a16:creationId xmlns:a16="http://schemas.microsoft.com/office/drawing/2014/main" id="{96F34B25-3BDD-4729-B3E9-C844B5B3054C}"/>
              </a:ext>
            </a:extLst>
          </p:cNvPr>
          <p:cNvSpPr txBox="1"/>
          <p:nvPr/>
        </p:nvSpPr>
        <p:spPr>
          <a:xfrm>
            <a:off x="76200" y="441181"/>
            <a:ext cx="6705600" cy="461665"/>
          </a:xfrm>
          <a:prstGeom prst="rect">
            <a:avLst/>
          </a:prstGeom>
          <a:noFill/>
        </p:spPr>
        <p:txBody>
          <a:bodyPr wrap="square" rtlCol="0">
            <a:spAutoFit/>
          </a:bodyPr>
          <a:lstStyle/>
          <a:p>
            <a:pPr algn="ctr"/>
            <a:r>
              <a:rPr lang="en-US" sz="2400" b="1" dirty="0">
                <a:solidFill>
                  <a:schemeClr val="tx2"/>
                </a:solidFill>
              </a:rPr>
              <a:t>Timeliness</a:t>
            </a:r>
          </a:p>
        </p:txBody>
      </p:sp>
      <p:pic>
        <p:nvPicPr>
          <p:cNvPr id="8" name="Picture 7" descr="Text&#10;&#10;Description automatically generated">
            <a:extLst>
              <a:ext uri="{FF2B5EF4-FFF2-40B4-BE49-F238E27FC236}">
                <a16:creationId xmlns:a16="http://schemas.microsoft.com/office/drawing/2014/main" id="{2AEFDEED-46C2-4CB5-8305-67FE11166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2" y="1962150"/>
            <a:ext cx="6811618" cy="2804222"/>
          </a:xfrm>
          <a:prstGeom prst="rect">
            <a:avLst/>
          </a:prstGeom>
        </p:spPr>
      </p:pic>
    </p:spTree>
    <p:extLst>
      <p:ext uri="{BB962C8B-B14F-4D97-AF65-F5344CB8AC3E}">
        <p14:creationId xmlns:p14="http://schemas.microsoft.com/office/powerpoint/2010/main" val="190988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7050E2-498B-4674-B133-08024E9A1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1013"/>
            <a:ext cx="6858000" cy="825733"/>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21792FBF-B1EC-4087-897F-389B35F4A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6746"/>
            <a:ext cx="6858000" cy="1193242"/>
          </a:xfrm>
          <a:prstGeom prst="rect">
            <a:avLst/>
          </a:prstGeom>
        </p:spPr>
      </p:pic>
      <p:sp>
        <p:nvSpPr>
          <p:cNvPr id="2" name="TextBox 1">
            <a:extLst>
              <a:ext uri="{FF2B5EF4-FFF2-40B4-BE49-F238E27FC236}">
                <a16:creationId xmlns:a16="http://schemas.microsoft.com/office/drawing/2014/main" id="{8F95AB6E-2266-4823-A64A-EBFEFE5010A0}"/>
              </a:ext>
            </a:extLst>
          </p:cNvPr>
          <p:cNvSpPr txBox="1"/>
          <p:nvPr/>
        </p:nvSpPr>
        <p:spPr>
          <a:xfrm>
            <a:off x="76200" y="438150"/>
            <a:ext cx="6781800" cy="461665"/>
          </a:xfrm>
          <a:prstGeom prst="rect">
            <a:avLst/>
          </a:prstGeom>
          <a:noFill/>
        </p:spPr>
        <p:txBody>
          <a:bodyPr wrap="square" rtlCol="0">
            <a:spAutoFit/>
          </a:bodyPr>
          <a:lstStyle/>
          <a:p>
            <a:pPr algn="ctr"/>
            <a:r>
              <a:rPr lang="en-US" sz="2400" b="1" dirty="0">
                <a:solidFill>
                  <a:schemeClr val="tx2"/>
                </a:solidFill>
              </a:rPr>
              <a:t>Reasonable Efforts </a:t>
            </a:r>
          </a:p>
        </p:txBody>
      </p:sp>
    </p:spTree>
    <p:extLst>
      <p:ext uri="{BB962C8B-B14F-4D97-AF65-F5344CB8AC3E}">
        <p14:creationId xmlns:p14="http://schemas.microsoft.com/office/powerpoint/2010/main" val="2081067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7050E2-498B-4674-B133-08024E9A1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5017"/>
            <a:ext cx="6858000" cy="825733"/>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E2D8D8C6-8E10-4151-B492-77832EAD1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0750"/>
            <a:ext cx="6838122" cy="1661020"/>
          </a:xfrm>
          <a:prstGeom prst="rect">
            <a:avLst/>
          </a:prstGeom>
        </p:spPr>
      </p:pic>
      <p:sp>
        <p:nvSpPr>
          <p:cNvPr id="6" name="TextBox 5">
            <a:extLst>
              <a:ext uri="{FF2B5EF4-FFF2-40B4-BE49-F238E27FC236}">
                <a16:creationId xmlns:a16="http://schemas.microsoft.com/office/drawing/2014/main" id="{BA2ED83A-CF25-4B71-8E89-43655CA6C056}"/>
              </a:ext>
            </a:extLst>
          </p:cNvPr>
          <p:cNvSpPr txBox="1"/>
          <p:nvPr/>
        </p:nvSpPr>
        <p:spPr>
          <a:xfrm>
            <a:off x="76200" y="438150"/>
            <a:ext cx="6705600" cy="461665"/>
          </a:xfrm>
          <a:prstGeom prst="rect">
            <a:avLst/>
          </a:prstGeom>
          <a:noFill/>
        </p:spPr>
        <p:txBody>
          <a:bodyPr wrap="square" rtlCol="0">
            <a:spAutoFit/>
          </a:bodyPr>
          <a:lstStyle/>
          <a:p>
            <a:pPr algn="ctr"/>
            <a:r>
              <a:rPr lang="en-US" sz="2400" b="1" dirty="0">
                <a:solidFill>
                  <a:schemeClr val="tx2"/>
                </a:solidFill>
              </a:rPr>
              <a:t>Full Disclosure</a:t>
            </a:r>
          </a:p>
        </p:txBody>
      </p:sp>
    </p:spTree>
    <p:extLst>
      <p:ext uri="{BB962C8B-B14F-4D97-AF65-F5344CB8AC3E}">
        <p14:creationId xmlns:p14="http://schemas.microsoft.com/office/powerpoint/2010/main" val="358046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C2E1BD-A780-4622-8C1B-A3D86439458E}"/>
              </a:ext>
            </a:extLst>
          </p:cNvPr>
          <p:cNvSpPr>
            <a:spLocks noGrp="1"/>
          </p:cNvSpPr>
          <p:nvPr>
            <p:ph type="title"/>
          </p:nvPr>
        </p:nvSpPr>
        <p:spPr>
          <a:xfrm>
            <a:off x="304800" y="1892419"/>
            <a:ext cx="3409950" cy="2127131"/>
          </a:xfrm>
        </p:spPr>
        <p:txBody>
          <a:bodyPr>
            <a:normAutofit/>
          </a:bodyPr>
          <a:lstStyle/>
          <a:p>
            <a:r>
              <a:rPr lang="en-US" sz="2700" dirty="0"/>
              <a:t>Meeting 9</a:t>
            </a:r>
            <a:br>
              <a:rPr lang="en-US" sz="2700" dirty="0"/>
            </a:br>
            <a:br>
              <a:rPr lang="en-US" sz="2700" dirty="0"/>
            </a:br>
            <a:r>
              <a:rPr lang="en-US" sz="2400" dirty="0"/>
              <a:t>Teamwork and Partnership in Foster Care and Adoption</a:t>
            </a:r>
            <a:endParaRPr lang="en-US" sz="2100" dirty="0"/>
          </a:p>
        </p:txBody>
      </p:sp>
      <p:pic>
        <p:nvPicPr>
          <p:cNvPr id="6" name="Picture 2">
            <a:extLst>
              <a:ext uri="{FF2B5EF4-FFF2-40B4-BE49-F238E27FC236}">
                <a16:creationId xmlns:a16="http://schemas.microsoft.com/office/drawing/2014/main" id="{82F9F050-F5CC-47BE-8E8B-0556A9BDF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057650" y="1852226"/>
            <a:ext cx="2743200" cy="202415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51570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BDCB4985-9BC7-434C-9A46-60798D24C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3765"/>
            <a:ext cx="6858000" cy="2035969"/>
          </a:xfrm>
          <a:prstGeom prst="rect">
            <a:avLst/>
          </a:prstGeom>
        </p:spPr>
      </p:pic>
      <p:sp>
        <p:nvSpPr>
          <p:cNvPr id="4" name="TextBox 3">
            <a:extLst>
              <a:ext uri="{FF2B5EF4-FFF2-40B4-BE49-F238E27FC236}">
                <a16:creationId xmlns:a16="http://schemas.microsoft.com/office/drawing/2014/main" id="{B7474078-C0EE-46FE-8F4F-3331148E133E}"/>
              </a:ext>
            </a:extLst>
          </p:cNvPr>
          <p:cNvSpPr txBox="1"/>
          <p:nvPr/>
        </p:nvSpPr>
        <p:spPr>
          <a:xfrm>
            <a:off x="76200" y="438150"/>
            <a:ext cx="6781800" cy="461665"/>
          </a:xfrm>
          <a:prstGeom prst="rect">
            <a:avLst/>
          </a:prstGeom>
          <a:noFill/>
        </p:spPr>
        <p:txBody>
          <a:bodyPr wrap="square" rtlCol="0">
            <a:spAutoFit/>
          </a:bodyPr>
          <a:lstStyle/>
          <a:p>
            <a:pPr algn="ctr"/>
            <a:r>
              <a:rPr lang="en-US" sz="2400" b="1" dirty="0">
                <a:solidFill>
                  <a:schemeClr val="tx2"/>
                </a:solidFill>
              </a:rPr>
              <a:t>Searching for Relatives </a:t>
            </a:r>
          </a:p>
        </p:txBody>
      </p:sp>
    </p:spTree>
    <p:extLst>
      <p:ext uri="{BB962C8B-B14F-4D97-AF65-F5344CB8AC3E}">
        <p14:creationId xmlns:p14="http://schemas.microsoft.com/office/powerpoint/2010/main" val="3781200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BFCEA4-5B37-4096-A7B1-ED61D36E0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2015"/>
            <a:ext cx="6858000" cy="84626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C482DDC6-9500-4A82-ACC8-476512545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52254"/>
            <a:ext cx="6858000" cy="1431950"/>
          </a:xfrm>
          <a:prstGeom prst="rect">
            <a:avLst/>
          </a:prstGeom>
        </p:spPr>
      </p:pic>
      <p:sp>
        <p:nvSpPr>
          <p:cNvPr id="8" name="TextBox 7">
            <a:extLst>
              <a:ext uri="{FF2B5EF4-FFF2-40B4-BE49-F238E27FC236}">
                <a16:creationId xmlns:a16="http://schemas.microsoft.com/office/drawing/2014/main" id="{030A1065-E74A-4C7C-A160-9EE9BCFF0FC6}"/>
              </a:ext>
            </a:extLst>
          </p:cNvPr>
          <p:cNvSpPr txBox="1"/>
          <p:nvPr/>
        </p:nvSpPr>
        <p:spPr>
          <a:xfrm>
            <a:off x="76200" y="438150"/>
            <a:ext cx="6705600" cy="461665"/>
          </a:xfrm>
          <a:prstGeom prst="rect">
            <a:avLst/>
          </a:prstGeom>
          <a:noFill/>
        </p:spPr>
        <p:txBody>
          <a:bodyPr wrap="square" rtlCol="0">
            <a:spAutoFit/>
          </a:bodyPr>
          <a:lstStyle/>
          <a:p>
            <a:pPr algn="ctr"/>
            <a:r>
              <a:rPr lang="en-US" sz="2400" b="1" dirty="0">
                <a:solidFill>
                  <a:schemeClr val="tx2"/>
                </a:solidFill>
              </a:rPr>
              <a:t>Case or Family Conferencing </a:t>
            </a:r>
          </a:p>
        </p:txBody>
      </p:sp>
    </p:spTree>
    <p:extLst>
      <p:ext uri="{BB962C8B-B14F-4D97-AF65-F5344CB8AC3E}">
        <p14:creationId xmlns:p14="http://schemas.microsoft.com/office/powerpoint/2010/main" val="2619539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BFCEA4-5B37-4096-A7B1-ED61D36E0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90" y="1344490"/>
            <a:ext cx="6758610" cy="843398"/>
          </a:xfrm>
          <a:prstGeom prst="rect">
            <a:avLst/>
          </a:prstGeom>
        </p:spPr>
      </p:pic>
      <p:sp>
        <p:nvSpPr>
          <p:cNvPr id="5" name="TextBox 4">
            <a:extLst>
              <a:ext uri="{FF2B5EF4-FFF2-40B4-BE49-F238E27FC236}">
                <a16:creationId xmlns:a16="http://schemas.microsoft.com/office/drawing/2014/main" id="{8ED09FD6-C06A-4F65-A00D-05102F4E608E}"/>
              </a:ext>
            </a:extLst>
          </p:cNvPr>
          <p:cNvSpPr txBox="1"/>
          <p:nvPr/>
        </p:nvSpPr>
        <p:spPr>
          <a:xfrm>
            <a:off x="23190" y="429620"/>
            <a:ext cx="6834809" cy="461665"/>
          </a:xfrm>
          <a:prstGeom prst="rect">
            <a:avLst/>
          </a:prstGeom>
          <a:noFill/>
        </p:spPr>
        <p:txBody>
          <a:bodyPr wrap="square" rtlCol="0">
            <a:spAutoFit/>
          </a:bodyPr>
          <a:lstStyle/>
          <a:p>
            <a:pPr algn="ctr"/>
            <a:r>
              <a:rPr lang="en-US" sz="2400" b="1" dirty="0">
                <a:solidFill>
                  <a:schemeClr val="tx2"/>
                </a:solidFill>
              </a:rPr>
              <a:t>Permanency Hearing</a:t>
            </a:r>
          </a:p>
        </p:txBody>
      </p:sp>
      <p:pic>
        <p:nvPicPr>
          <p:cNvPr id="6" name="Picture 5" descr="Text&#10;&#10;Description automatically generated">
            <a:extLst>
              <a:ext uri="{FF2B5EF4-FFF2-40B4-BE49-F238E27FC236}">
                <a16:creationId xmlns:a16="http://schemas.microsoft.com/office/drawing/2014/main" id="{A029CBB5-2191-4551-95C6-54F879144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5" y="2187888"/>
            <a:ext cx="6857999" cy="2103622"/>
          </a:xfrm>
          <a:prstGeom prst="rect">
            <a:avLst/>
          </a:prstGeom>
        </p:spPr>
      </p:pic>
    </p:spTree>
    <p:extLst>
      <p:ext uri="{BB962C8B-B14F-4D97-AF65-F5344CB8AC3E}">
        <p14:creationId xmlns:p14="http://schemas.microsoft.com/office/powerpoint/2010/main" val="2152051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BFCEA4-5B37-4096-A7B1-ED61D36E0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3090"/>
            <a:ext cx="6858000" cy="846260"/>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A18A3545-D1F4-4F61-9063-073FBA59C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9350"/>
            <a:ext cx="6858000" cy="1024318"/>
          </a:xfrm>
          <a:prstGeom prst="rect">
            <a:avLst/>
          </a:prstGeom>
        </p:spPr>
      </p:pic>
      <p:sp>
        <p:nvSpPr>
          <p:cNvPr id="5" name="TextBox 4">
            <a:extLst>
              <a:ext uri="{FF2B5EF4-FFF2-40B4-BE49-F238E27FC236}">
                <a16:creationId xmlns:a16="http://schemas.microsoft.com/office/drawing/2014/main" id="{50103030-88AD-4EC4-82DE-6ACFFAC01CC6}"/>
              </a:ext>
            </a:extLst>
          </p:cNvPr>
          <p:cNvSpPr txBox="1"/>
          <p:nvPr/>
        </p:nvSpPr>
        <p:spPr>
          <a:xfrm>
            <a:off x="0" y="364106"/>
            <a:ext cx="6781800" cy="461665"/>
          </a:xfrm>
          <a:prstGeom prst="rect">
            <a:avLst/>
          </a:prstGeom>
          <a:noFill/>
        </p:spPr>
        <p:txBody>
          <a:bodyPr wrap="square" rtlCol="0">
            <a:spAutoFit/>
          </a:bodyPr>
          <a:lstStyle/>
          <a:p>
            <a:pPr algn="ctr"/>
            <a:r>
              <a:rPr lang="en-US" sz="2400" b="1" dirty="0">
                <a:solidFill>
                  <a:schemeClr val="tx2"/>
                </a:solidFill>
              </a:rPr>
              <a:t>Confidentiality</a:t>
            </a:r>
          </a:p>
        </p:txBody>
      </p:sp>
    </p:spTree>
    <p:extLst>
      <p:ext uri="{BB962C8B-B14F-4D97-AF65-F5344CB8AC3E}">
        <p14:creationId xmlns:p14="http://schemas.microsoft.com/office/powerpoint/2010/main" val="2321638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9B7227-4652-4D3C-BC62-E886E652CAE9}"/>
              </a:ext>
            </a:extLst>
          </p:cNvPr>
          <p:cNvSpPr>
            <a:spLocks noGrp="1"/>
          </p:cNvSpPr>
          <p:nvPr>
            <p:ph type="body" idx="13"/>
          </p:nvPr>
        </p:nvSpPr>
        <p:spPr>
          <a:xfrm>
            <a:off x="2133600" y="438153"/>
            <a:ext cx="4495800" cy="638175"/>
          </a:xfrm>
        </p:spPr>
        <p:txBody>
          <a:bodyPr/>
          <a:lstStyle/>
          <a:p>
            <a:r>
              <a:rPr lang="en-US" sz="2000" dirty="0"/>
              <a:t>Agency &amp; Foster/Adoptive Family Teamwork </a:t>
            </a:r>
            <a:r>
              <a:rPr lang="en-US" sz="2000" dirty="0">
                <a:solidFill>
                  <a:schemeClr val="accent2"/>
                </a:solidFill>
              </a:rPr>
              <a:t>Needs and Challenges</a:t>
            </a:r>
            <a:r>
              <a:rPr lang="en-US" sz="2000" dirty="0">
                <a:solidFill>
                  <a:schemeClr val="tx2"/>
                </a:solidFill>
              </a:rPr>
              <a:t>:</a:t>
            </a:r>
          </a:p>
          <a:p>
            <a:endParaRPr lang="en-US" dirty="0"/>
          </a:p>
        </p:txBody>
      </p:sp>
      <p:pic>
        <p:nvPicPr>
          <p:cNvPr id="4" name="Picture 3" descr="A close up of text on a black background&#10;&#10;Description automatically generated">
            <a:extLst>
              <a:ext uri="{FF2B5EF4-FFF2-40B4-BE49-F238E27FC236}">
                <a16:creationId xmlns:a16="http://schemas.microsoft.com/office/drawing/2014/main" id="{62ACD953-DCD8-4279-BC8E-BD413624C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85361"/>
            <a:ext cx="1898487" cy="938767"/>
          </a:xfrm>
          <a:prstGeom prst="rect">
            <a:avLst/>
          </a:prstGeom>
        </p:spPr>
      </p:pic>
    </p:spTree>
    <p:extLst>
      <p:ext uri="{BB962C8B-B14F-4D97-AF65-F5344CB8AC3E}">
        <p14:creationId xmlns:p14="http://schemas.microsoft.com/office/powerpoint/2010/main" val="3354895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404AB7-9850-4FB6-8E4D-5D03A80B7D31}"/>
              </a:ext>
            </a:extLst>
          </p:cNvPr>
          <p:cNvSpPr>
            <a:spLocks noGrp="1"/>
          </p:cNvSpPr>
          <p:nvPr>
            <p:ph type="body" idx="1"/>
          </p:nvPr>
        </p:nvSpPr>
        <p:spPr>
          <a:xfrm>
            <a:off x="114300" y="1076328"/>
            <a:ext cx="6515100" cy="3552822"/>
          </a:xfrm>
        </p:spPr>
        <p:txBody>
          <a:bodyPr/>
          <a:lstStyle/>
          <a:p>
            <a:pPr marL="285750" indent="-285750">
              <a:buFont typeface="Arial" panose="020B0604020202020204" pitchFamily="34" charset="0"/>
              <a:buChar char="•"/>
            </a:pPr>
            <a:r>
              <a:rPr lang="en-US" sz="2000" dirty="0">
                <a:solidFill>
                  <a:schemeClr val="tx1"/>
                </a:solidFill>
              </a:rPr>
              <a:t>In 1975, over two-thirds of the states required foster parents to sign a statement stating that they would not pursue adopting a child in foster care.</a:t>
            </a:r>
          </a:p>
          <a:p>
            <a:endParaRPr lang="en-US" sz="1400" dirty="0">
              <a:solidFill>
                <a:schemeClr val="tx1"/>
              </a:solidFill>
            </a:endParaRPr>
          </a:p>
          <a:p>
            <a:pPr marL="285750" indent="-285750">
              <a:buFont typeface="Arial" panose="020B0604020202020204" pitchFamily="34" charset="0"/>
              <a:buChar char="•"/>
            </a:pPr>
            <a:r>
              <a:rPr lang="en-US" sz="2000" dirty="0">
                <a:solidFill>
                  <a:schemeClr val="tx1"/>
                </a:solidFill>
              </a:rPr>
              <a:t>Today, foster parents are the number one adopters of children in foster care.</a:t>
            </a:r>
          </a:p>
          <a:p>
            <a:endParaRPr lang="en-US" sz="1600" dirty="0">
              <a:solidFill>
                <a:schemeClr val="tx1"/>
              </a:solidFill>
            </a:endParaRPr>
          </a:p>
          <a:p>
            <a:pPr marL="285750" indent="-285750">
              <a:buFont typeface="Arial" panose="020B0604020202020204" pitchFamily="34" charset="0"/>
              <a:buChar char="•"/>
            </a:pPr>
            <a:r>
              <a:rPr lang="en-US" sz="2000" dirty="0">
                <a:solidFill>
                  <a:schemeClr val="tx1"/>
                </a:solidFill>
              </a:rPr>
              <a:t>Research suggests that foster parents who have contact with the parents of children in foster care are more likely to decide to adopt. </a:t>
            </a:r>
          </a:p>
        </p:txBody>
      </p:sp>
      <p:sp>
        <p:nvSpPr>
          <p:cNvPr id="3" name="Text Placeholder 2">
            <a:extLst>
              <a:ext uri="{FF2B5EF4-FFF2-40B4-BE49-F238E27FC236}">
                <a16:creationId xmlns:a16="http://schemas.microsoft.com/office/drawing/2014/main" id="{EF4879C0-932B-4CCA-A708-C2C6DAFC916E}"/>
              </a:ext>
            </a:extLst>
          </p:cNvPr>
          <p:cNvSpPr>
            <a:spLocks noGrp="1"/>
          </p:cNvSpPr>
          <p:nvPr>
            <p:ph type="body" idx="13"/>
          </p:nvPr>
        </p:nvSpPr>
        <p:spPr/>
        <p:txBody>
          <a:bodyPr/>
          <a:lstStyle/>
          <a:p>
            <a:pPr algn="ctr"/>
            <a:r>
              <a:rPr lang="en-US" sz="2000" dirty="0"/>
              <a:t>Foster Parent Adoptions</a:t>
            </a:r>
          </a:p>
        </p:txBody>
      </p:sp>
    </p:spTree>
    <p:extLst>
      <p:ext uri="{BB962C8B-B14F-4D97-AF65-F5344CB8AC3E}">
        <p14:creationId xmlns:p14="http://schemas.microsoft.com/office/powerpoint/2010/main" val="3064800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D5119A-A2DE-4264-A72B-36C22022F5EB}"/>
              </a:ext>
            </a:extLst>
          </p:cNvPr>
          <p:cNvSpPr>
            <a:spLocks noGrp="1"/>
          </p:cNvSpPr>
          <p:nvPr>
            <p:ph type="body" idx="1"/>
          </p:nvPr>
        </p:nvSpPr>
        <p:spPr>
          <a:xfrm>
            <a:off x="114300" y="971551"/>
            <a:ext cx="3086100" cy="3429000"/>
          </a:xfrm>
          <a:solidFill>
            <a:schemeClr val="accent3">
              <a:lumMod val="20000"/>
              <a:lumOff val="80000"/>
            </a:schemeClr>
          </a:solidFill>
        </p:spPr>
        <p:txBody>
          <a:bodyPr/>
          <a:lstStyle/>
          <a:p>
            <a:pPr algn="ctr">
              <a:spcBef>
                <a:spcPts val="0"/>
              </a:spcBef>
              <a:spcAft>
                <a:spcPts val="600"/>
              </a:spcAft>
            </a:pPr>
            <a:r>
              <a:rPr lang="en-US" sz="1600" u="sng" dirty="0">
                <a:solidFill>
                  <a:schemeClr val="tx1"/>
                </a:solidFill>
              </a:rPr>
              <a:t>Advantages</a:t>
            </a:r>
            <a:endParaRPr lang="en-US" sz="1400" dirty="0">
              <a:solidFill>
                <a:schemeClr val="tx1"/>
              </a:solidFill>
            </a:endParaRPr>
          </a:p>
          <a:p>
            <a:pPr marL="285750" indent="-285750">
              <a:spcBef>
                <a:spcPts val="1200"/>
              </a:spcBef>
              <a:spcAft>
                <a:spcPts val="600"/>
              </a:spcAft>
              <a:buFont typeface="Arial" panose="020B0604020202020204" pitchFamily="34" charset="0"/>
              <a:buChar char="•"/>
            </a:pPr>
            <a:r>
              <a:rPr lang="en-US" sz="1600" dirty="0">
                <a:solidFill>
                  <a:schemeClr val="tx1"/>
                </a:solidFill>
              </a:rPr>
              <a:t>One less move for the child</a:t>
            </a:r>
          </a:p>
          <a:p>
            <a:pPr marL="285750" indent="-285750">
              <a:spcBef>
                <a:spcPts val="1200"/>
              </a:spcBef>
              <a:spcAft>
                <a:spcPts val="600"/>
              </a:spcAft>
              <a:buFont typeface="Arial" panose="020B0604020202020204" pitchFamily="34" charset="0"/>
              <a:buChar char="•"/>
            </a:pPr>
            <a:r>
              <a:rPr lang="en-US" sz="1600" dirty="0">
                <a:solidFill>
                  <a:schemeClr val="tx1"/>
                </a:solidFill>
              </a:rPr>
              <a:t>Foster family already know the child’s strengths &amp; needs</a:t>
            </a:r>
          </a:p>
          <a:p>
            <a:pPr marL="285750" indent="-285750">
              <a:spcBef>
                <a:spcPts val="1200"/>
              </a:spcBef>
              <a:spcAft>
                <a:spcPts val="600"/>
              </a:spcAft>
              <a:buFont typeface="Arial" panose="020B0604020202020204" pitchFamily="34" charset="0"/>
              <a:buChar char="•"/>
            </a:pPr>
            <a:r>
              <a:rPr lang="en-US" sz="1600" dirty="0">
                <a:solidFill>
                  <a:schemeClr val="tx1"/>
                </a:solidFill>
              </a:rPr>
              <a:t>Foster family may know the child’s birth family and be better able to help the child deal with past losses</a:t>
            </a:r>
          </a:p>
          <a:p>
            <a:endParaRPr lang="en-US" dirty="0"/>
          </a:p>
        </p:txBody>
      </p:sp>
      <p:sp>
        <p:nvSpPr>
          <p:cNvPr id="3" name="Text Placeholder 2">
            <a:extLst>
              <a:ext uri="{FF2B5EF4-FFF2-40B4-BE49-F238E27FC236}">
                <a16:creationId xmlns:a16="http://schemas.microsoft.com/office/drawing/2014/main" id="{B16A2074-64B1-4CD9-A41C-5ABE8805B959}"/>
              </a:ext>
            </a:extLst>
          </p:cNvPr>
          <p:cNvSpPr>
            <a:spLocks noGrp="1"/>
          </p:cNvSpPr>
          <p:nvPr>
            <p:ph type="body" idx="13"/>
          </p:nvPr>
        </p:nvSpPr>
        <p:spPr>
          <a:xfrm>
            <a:off x="114300" y="361951"/>
            <a:ext cx="6515100" cy="533400"/>
          </a:xfrm>
        </p:spPr>
        <p:txBody>
          <a:bodyPr/>
          <a:lstStyle/>
          <a:p>
            <a:pPr algn="ctr"/>
            <a:r>
              <a:rPr lang="en-US" sz="2000" dirty="0"/>
              <a:t>Foster Parent Adoptions</a:t>
            </a:r>
          </a:p>
        </p:txBody>
      </p:sp>
      <p:sp>
        <p:nvSpPr>
          <p:cNvPr id="4" name="Text Placeholder 3">
            <a:extLst>
              <a:ext uri="{FF2B5EF4-FFF2-40B4-BE49-F238E27FC236}">
                <a16:creationId xmlns:a16="http://schemas.microsoft.com/office/drawing/2014/main" id="{F3B72013-B340-4AA0-9158-62D9139239AA}"/>
              </a:ext>
            </a:extLst>
          </p:cNvPr>
          <p:cNvSpPr>
            <a:spLocks noGrp="1"/>
          </p:cNvSpPr>
          <p:nvPr>
            <p:ph type="body" idx="14"/>
          </p:nvPr>
        </p:nvSpPr>
        <p:spPr>
          <a:xfrm>
            <a:off x="3543300" y="971550"/>
            <a:ext cx="3086100" cy="3429000"/>
          </a:xfrm>
          <a:solidFill>
            <a:schemeClr val="accent1">
              <a:lumMod val="20000"/>
              <a:lumOff val="80000"/>
            </a:schemeClr>
          </a:solidFill>
        </p:spPr>
        <p:txBody>
          <a:bodyPr/>
          <a:lstStyle/>
          <a:p>
            <a:pPr algn="ctr">
              <a:spcBef>
                <a:spcPts val="0"/>
              </a:spcBef>
              <a:spcAft>
                <a:spcPts val="600"/>
              </a:spcAft>
            </a:pPr>
            <a:r>
              <a:rPr lang="en-US" sz="1600" u="sng" dirty="0">
                <a:solidFill>
                  <a:schemeClr val="tx1"/>
                </a:solidFill>
              </a:rPr>
              <a:t>Challenges</a:t>
            </a:r>
            <a:r>
              <a:rPr lang="en-US" sz="1600" dirty="0"/>
              <a:t> </a:t>
            </a:r>
          </a:p>
          <a:p>
            <a:pPr algn="ctr">
              <a:spcBef>
                <a:spcPts val="0"/>
              </a:spcBef>
              <a:spcAft>
                <a:spcPts val="600"/>
              </a:spcAft>
            </a:pPr>
            <a:endParaRPr lang="en-US" sz="500" dirty="0"/>
          </a:p>
          <a:p>
            <a:pPr marL="285750" indent="-285750">
              <a:spcBef>
                <a:spcPts val="0"/>
              </a:spcBef>
              <a:spcAft>
                <a:spcPts val="1200"/>
              </a:spcAft>
              <a:buFont typeface="Arial" panose="020B0604020202020204" pitchFamily="34" charset="0"/>
              <a:buChar char="•"/>
            </a:pPr>
            <a:r>
              <a:rPr lang="en-US" sz="1600" dirty="0">
                <a:solidFill>
                  <a:schemeClr val="tx1"/>
                </a:solidFill>
              </a:rPr>
              <a:t>Foster family intends all along to adopt and sabotages work done to help the child and parent unite</a:t>
            </a:r>
          </a:p>
          <a:p>
            <a:pPr marL="285750" indent="-285750">
              <a:spcBef>
                <a:spcPts val="0"/>
              </a:spcBef>
              <a:spcAft>
                <a:spcPts val="1200"/>
              </a:spcAft>
              <a:buFont typeface="Arial" panose="020B0604020202020204" pitchFamily="34" charset="0"/>
              <a:buChar char="•"/>
            </a:pPr>
            <a:r>
              <a:rPr lang="en-US" sz="1600" dirty="0">
                <a:solidFill>
                  <a:schemeClr val="tx1"/>
                </a:solidFill>
              </a:rPr>
              <a:t>Agency may lose a foster family resource</a:t>
            </a:r>
          </a:p>
          <a:p>
            <a:pPr marL="285750" indent="-285750">
              <a:spcBef>
                <a:spcPts val="0"/>
              </a:spcBef>
              <a:spcAft>
                <a:spcPts val="1200"/>
              </a:spcAft>
              <a:buFont typeface="Arial" panose="020B0604020202020204" pitchFamily="34" charset="0"/>
              <a:buChar char="•"/>
            </a:pPr>
            <a:r>
              <a:rPr lang="en-US" sz="1600" dirty="0">
                <a:solidFill>
                  <a:schemeClr val="tx1"/>
                </a:solidFill>
              </a:rPr>
              <a:t>Foster family feels pressured to adopt when they are not ready </a:t>
            </a:r>
          </a:p>
          <a:p>
            <a:endParaRPr lang="en-US" dirty="0"/>
          </a:p>
        </p:txBody>
      </p:sp>
    </p:spTree>
    <p:extLst>
      <p:ext uri="{BB962C8B-B14F-4D97-AF65-F5344CB8AC3E}">
        <p14:creationId xmlns:p14="http://schemas.microsoft.com/office/powerpoint/2010/main" val="3918319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5D0D16-C33F-4AE5-BC01-D8461E468EC6}"/>
              </a:ext>
            </a:extLst>
          </p:cNvPr>
          <p:cNvSpPr>
            <a:spLocks noGrp="1"/>
          </p:cNvSpPr>
          <p:nvPr>
            <p:ph type="body" idx="1"/>
          </p:nvPr>
        </p:nvSpPr>
        <p:spPr>
          <a:xfrm>
            <a:off x="114300" y="1323979"/>
            <a:ext cx="6515100" cy="2466972"/>
          </a:xfrm>
        </p:spPr>
        <p:txBody>
          <a:bodyPr/>
          <a:lstStyle/>
          <a:p>
            <a:r>
              <a:rPr lang="en-US" altLang="en-US" sz="3200" u="sng" dirty="0">
                <a:solidFill>
                  <a:srgbClr val="553278"/>
                </a:solidFill>
              </a:rPr>
              <a:t>Attachment</a:t>
            </a:r>
            <a:r>
              <a:rPr lang="en-US" altLang="en-US" sz="3200" dirty="0"/>
              <a:t> </a:t>
            </a:r>
            <a:r>
              <a:rPr lang="en-US" altLang="en-US" sz="2800" dirty="0"/>
              <a:t>is the affectionate and emotional tie between people that continues indefinitely over time and lasts even when people are geographically apart.*</a:t>
            </a:r>
          </a:p>
          <a:p>
            <a:endParaRPr lang="en-US" dirty="0"/>
          </a:p>
        </p:txBody>
      </p:sp>
      <p:sp>
        <p:nvSpPr>
          <p:cNvPr id="3" name="Text Placeholder 2">
            <a:extLst>
              <a:ext uri="{FF2B5EF4-FFF2-40B4-BE49-F238E27FC236}">
                <a16:creationId xmlns:a16="http://schemas.microsoft.com/office/drawing/2014/main" id="{383CDA1F-95D1-46BC-AE6C-0CDE6072107D}"/>
              </a:ext>
            </a:extLst>
          </p:cNvPr>
          <p:cNvSpPr>
            <a:spLocks noGrp="1"/>
          </p:cNvSpPr>
          <p:nvPr>
            <p:ph type="body" idx="13"/>
          </p:nvPr>
        </p:nvSpPr>
        <p:spPr/>
        <p:txBody>
          <a:bodyPr/>
          <a:lstStyle/>
          <a:p>
            <a:pPr algn="ctr"/>
            <a:r>
              <a:rPr lang="en-US" altLang="en-US" dirty="0"/>
              <a:t>Definition of Attachment</a:t>
            </a:r>
            <a:endParaRPr lang="en-US" dirty="0"/>
          </a:p>
          <a:p>
            <a:endParaRPr lang="en-US" dirty="0"/>
          </a:p>
        </p:txBody>
      </p:sp>
      <p:sp>
        <p:nvSpPr>
          <p:cNvPr id="4" name="TextBox 3">
            <a:extLst>
              <a:ext uri="{FF2B5EF4-FFF2-40B4-BE49-F238E27FC236}">
                <a16:creationId xmlns:a16="http://schemas.microsoft.com/office/drawing/2014/main" id="{5B26346E-FBF7-4E22-83EE-CAB1C2A30F12}"/>
              </a:ext>
            </a:extLst>
          </p:cNvPr>
          <p:cNvSpPr txBox="1"/>
          <p:nvPr/>
        </p:nvSpPr>
        <p:spPr>
          <a:xfrm>
            <a:off x="914400" y="4620280"/>
            <a:ext cx="4267200" cy="523220"/>
          </a:xfrm>
          <a:prstGeom prst="rect">
            <a:avLst/>
          </a:prstGeom>
          <a:noFill/>
        </p:spPr>
        <p:txBody>
          <a:bodyPr wrap="square" rtlCol="0">
            <a:spAutoFit/>
          </a:bodyPr>
          <a:lstStyle/>
          <a:p>
            <a:r>
              <a:rPr lang="en-US" altLang="en-US" sz="500" dirty="0">
                <a:cs typeface="Arial" panose="020B0604020202020204" pitchFamily="34" charset="0"/>
              </a:rPr>
              <a:t>* </a:t>
            </a:r>
            <a:r>
              <a:rPr lang="en-US" altLang="en-US" sz="500" dirty="0" err="1">
                <a:cs typeface="Arial" panose="020B0604020202020204" pitchFamily="34" charset="0"/>
              </a:rPr>
              <a:t>Fahlberg</a:t>
            </a:r>
            <a:r>
              <a:rPr lang="en-US" altLang="en-US" sz="500" dirty="0">
                <a:cs typeface="Arial" panose="020B0604020202020204" pitchFamily="34" charset="0"/>
              </a:rPr>
              <a:t>, Vera.  “</a:t>
            </a:r>
            <a:r>
              <a:rPr lang="en-US" altLang="en-US" sz="500" i="1" dirty="0">
                <a:cs typeface="Arial" panose="020B0604020202020204" pitchFamily="34" charset="0"/>
              </a:rPr>
              <a:t>Attachment and Separation</a:t>
            </a:r>
            <a:r>
              <a:rPr lang="en-US" altLang="en-US" sz="500" dirty="0">
                <a:cs typeface="Arial" panose="020B0604020202020204" pitchFamily="34" charset="0"/>
              </a:rPr>
              <a:t>”  PROJECT CRAFT, Training in the Adoption of Children with Special Needs. Ann Arbor, MI: University of Michigan School of Social Work, 1980, pp. V-1 - V-93.</a:t>
            </a:r>
          </a:p>
          <a:p>
            <a:endParaRPr lang="en-US" dirty="0"/>
          </a:p>
        </p:txBody>
      </p:sp>
    </p:spTree>
    <p:extLst>
      <p:ext uri="{BB962C8B-B14F-4D97-AF65-F5344CB8AC3E}">
        <p14:creationId xmlns:p14="http://schemas.microsoft.com/office/powerpoint/2010/main" val="3527135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5D0D16-C33F-4AE5-BC01-D8461E468EC6}"/>
              </a:ext>
            </a:extLst>
          </p:cNvPr>
          <p:cNvSpPr>
            <a:spLocks noGrp="1"/>
          </p:cNvSpPr>
          <p:nvPr>
            <p:ph type="body" idx="1"/>
          </p:nvPr>
        </p:nvSpPr>
        <p:spPr>
          <a:xfrm>
            <a:off x="533400" y="1185862"/>
            <a:ext cx="5956302" cy="3076575"/>
          </a:xfrm>
        </p:spPr>
        <p:txBody>
          <a:bodyPr/>
          <a:lstStyle/>
          <a:p>
            <a:pPr>
              <a:lnSpc>
                <a:spcPct val="120000"/>
              </a:lnSpc>
              <a:spcAft>
                <a:spcPts val="600"/>
              </a:spcAft>
            </a:pPr>
            <a:r>
              <a:rPr lang="en-US" altLang="en-US" sz="2800" dirty="0">
                <a:solidFill>
                  <a:schemeClr val="tx1"/>
                </a:solidFill>
              </a:rPr>
              <a:t>Attachment is the affectionate and emotional        between people that continues indefinitely over             and lasts even when people are </a:t>
            </a:r>
          </a:p>
          <a:p>
            <a:endParaRPr lang="en-US" dirty="0"/>
          </a:p>
        </p:txBody>
      </p:sp>
      <p:sp>
        <p:nvSpPr>
          <p:cNvPr id="3" name="Text Placeholder 2">
            <a:extLst>
              <a:ext uri="{FF2B5EF4-FFF2-40B4-BE49-F238E27FC236}">
                <a16:creationId xmlns:a16="http://schemas.microsoft.com/office/drawing/2014/main" id="{383CDA1F-95D1-46BC-AE6C-0CDE6072107D}"/>
              </a:ext>
            </a:extLst>
          </p:cNvPr>
          <p:cNvSpPr>
            <a:spLocks noGrp="1"/>
          </p:cNvSpPr>
          <p:nvPr>
            <p:ph type="body" idx="13"/>
          </p:nvPr>
        </p:nvSpPr>
        <p:spPr/>
        <p:txBody>
          <a:bodyPr/>
          <a:lstStyle/>
          <a:p>
            <a:pPr algn="ctr"/>
            <a:r>
              <a:rPr lang="en-US" altLang="en-US" dirty="0"/>
              <a:t>Definition of Attachment*</a:t>
            </a:r>
            <a:endParaRPr lang="en-US" dirty="0"/>
          </a:p>
          <a:p>
            <a:endParaRPr lang="en-US" dirty="0"/>
          </a:p>
        </p:txBody>
      </p:sp>
      <p:sp>
        <p:nvSpPr>
          <p:cNvPr id="4" name="TextBox 3">
            <a:extLst>
              <a:ext uri="{FF2B5EF4-FFF2-40B4-BE49-F238E27FC236}">
                <a16:creationId xmlns:a16="http://schemas.microsoft.com/office/drawing/2014/main" id="{5B26346E-FBF7-4E22-83EE-CAB1C2A30F12}"/>
              </a:ext>
            </a:extLst>
          </p:cNvPr>
          <p:cNvSpPr txBox="1"/>
          <p:nvPr/>
        </p:nvSpPr>
        <p:spPr>
          <a:xfrm>
            <a:off x="914400" y="4620280"/>
            <a:ext cx="4267200" cy="523220"/>
          </a:xfrm>
          <a:prstGeom prst="rect">
            <a:avLst/>
          </a:prstGeom>
          <a:noFill/>
        </p:spPr>
        <p:txBody>
          <a:bodyPr wrap="square" rtlCol="0">
            <a:spAutoFit/>
          </a:bodyPr>
          <a:lstStyle/>
          <a:p>
            <a:r>
              <a:rPr lang="en-US" altLang="en-US" sz="500" dirty="0">
                <a:cs typeface="Arial" panose="020B0604020202020204" pitchFamily="34" charset="0"/>
              </a:rPr>
              <a:t>* </a:t>
            </a:r>
            <a:r>
              <a:rPr lang="en-US" altLang="en-US" sz="500" dirty="0" err="1">
                <a:cs typeface="Arial" panose="020B0604020202020204" pitchFamily="34" charset="0"/>
              </a:rPr>
              <a:t>Fahlberg</a:t>
            </a:r>
            <a:r>
              <a:rPr lang="en-US" altLang="en-US" sz="500" dirty="0">
                <a:cs typeface="Arial" panose="020B0604020202020204" pitchFamily="34" charset="0"/>
              </a:rPr>
              <a:t>, Vera.  “</a:t>
            </a:r>
            <a:r>
              <a:rPr lang="en-US" altLang="en-US" sz="500" i="1" dirty="0">
                <a:cs typeface="Arial" panose="020B0604020202020204" pitchFamily="34" charset="0"/>
              </a:rPr>
              <a:t>Attachment and Separation</a:t>
            </a:r>
            <a:r>
              <a:rPr lang="en-US" altLang="en-US" sz="500" dirty="0">
                <a:cs typeface="Arial" panose="020B0604020202020204" pitchFamily="34" charset="0"/>
              </a:rPr>
              <a:t>”  PROJECT CRAFT, Training in the Adoption of Children with Special Needs. Ann Arbor, MI: University of Michigan School of Social Work, 1980, pp. V-1 - V-93.</a:t>
            </a:r>
          </a:p>
          <a:p>
            <a:endParaRPr lang="en-US" dirty="0"/>
          </a:p>
        </p:txBody>
      </p:sp>
      <p:pic>
        <p:nvPicPr>
          <p:cNvPr id="5" name="Picture 4">
            <a:extLst>
              <a:ext uri="{FF2B5EF4-FFF2-40B4-BE49-F238E27FC236}">
                <a16:creationId xmlns:a16="http://schemas.microsoft.com/office/drawing/2014/main" id="{A0862DF5-5C1A-4EFA-887B-2252BEC01359}"/>
              </a:ext>
            </a:extLst>
          </p:cNvPr>
          <p:cNvPicPr>
            <a:picLocks noChangeAspect="1"/>
          </p:cNvPicPr>
          <p:nvPr/>
        </p:nvPicPr>
        <p:blipFill>
          <a:blip r:embed="rId2"/>
          <a:stretch>
            <a:fillRect/>
          </a:stretch>
        </p:blipFill>
        <p:spPr>
          <a:xfrm>
            <a:off x="3065575" y="1718881"/>
            <a:ext cx="612550" cy="533400"/>
          </a:xfrm>
          <a:prstGeom prst="rect">
            <a:avLst/>
          </a:prstGeom>
        </p:spPr>
      </p:pic>
      <p:pic>
        <p:nvPicPr>
          <p:cNvPr id="11" name="Picture 10" descr="A close up of a clock&#10;&#10;Description automatically generated">
            <a:extLst>
              <a:ext uri="{FF2B5EF4-FFF2-40B4-BE49-F238E27FC236}">
                <a16:creationId xmlns:a16="http://schemas.microsoft.com/office/drawing/2014/main" id="{D1EB753F-49E5-4F1C-B606-F05D4DA2C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304" y="2697264"/>
            <a:ext cx="762096" cy="709172"/>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6011623-5EF4-4BB3-B808-1A66F65128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2160" y="3331449"/>
            <a:ext cx="1399380" cy="938540"/>
          </a:xfrm>
          <a:prstGeom prst="rect">
            <a:avLst/>
          </a:prstGeom>
        </p:spPr>
      </p:pic>
    </p:spTree>
    <p:extLst>
      <p:ext uri="{BB962C8B-B14F-4D97-AF65-F5344CB8AC3E}">
        <p14:creationId xmlns:p14="http://schemas.microsoft.com/office/powerpoint/2010/main" val="3058097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C6BB11-0523-48AC-B4D2-AD7A2BFCF44A}"/>
              </a:ext>
            </a:extLst>
          </p:cNvPr>
          <p:cNvSpPr>
            <a:spLocks noGrp="1"/>
          </p:cNvSpPr>
          <p:nvPr>
            <p:ph type="body" idx="13"/>
          </p:nvPr>
        </p:nvSpPr>
        <p:spPr>
          <a:xfrm>
            <a:off x="114300" y="438153"/>
            <a:ext cx="6515100" cy="1295397"/>
          </a:xfrm>
        </p:spPr>
        <p:txBody>
          <a:bodyPr/>
          <a:lstStyle/>
          <a:p>
            <a:r>
              <a:rPr lang="en-US" sz="3600" dirty="0"/>
              <a:t>What does </a:t>
            </a:r>
            <a:r>
              <a:rPr lang="en-US" sz="3600" dirty="0">
                <a:solidFill>
                  <a:schemeClr val="accent2"/>
                </a:solidFill>
              </a:rPr>
              <a:t>commitment </a:t>
            </a:r>
            <a:r>
              <a:rPr lang="en-US" sz="3600" dirty="0"/>
              <a:t>mean to you? </a:t>
            </a:r>
          </a:p>
        </p:txBody>
      </p:sp>
    </p:spTree>
    <p:extLst>
      <p:ext uri="{BB962C8B-B14F-4D97-AF65-F5344CB8AC3E}">
        <p14:creationId xmlns:p14="http://schemas.microsoft.com/office/powerpoint/2010/main" val="379151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a:extLst>
              <a:ext uri="{FF2B5EF4-FFF2-40B4-BE49-F238E27FC236}">
                <a16:creationId xmlns:a16="http://schemas.microsoft.com/office/drawing/2014/main" id="{02C68D9E-4B62-460A-BEF8-E7694C44561A}"/>
              </a:ext>
            </a:extLst>
          </p:cNvPr>
          <p:cNvSpPr>
            <a:spLocks noGrp="1" noChangeArrowheads="1"/>
          </p:cNvSpPr>
          <p:nvPr>
            <p:ph type="body" idx="1"/>
          </p:nvPr>
        </p:nvSpPr>
        <p:spPr/>
        <p:txBody>
          <a:bodyPr/>
          <a:lstStyle/>
          <a:p>
            <a:r>
              <a:rPr lang="en-US" altLang="en-US" sz="900" dirty="0"/>
              <a:t>Center for Development of Human Services, Institute for Community Health Promotion, SUNY Buffalo State acknowledges the State of New York’s and the Office of Children and Family Services’ royalty-free, non-exclusive and revocable license to reproduce, publish, distribute, or otherwise use any and all material herein for the limited purpose of training GPSII/MAPP Leaders and for as long as such materials and such training are deemed appropriate by NYS OCFS.</a:t>
            </a:r>
          </a:p>
          <a:p>
            <a:r>
              <a:rPr lang="en-US" altLang="en-US" sz="900" dirty="0"/>
              <a:t>The Children’s Alliance of Kansas (CAOK) is the current national owner of the copyrighted “toolbox” of MAPP programs. NYS Office of Children and Family Services (NYS OCFS)/Center for Development of Human Services (CDHS) has permission from CAOK to provide MAPP programs (GPSII/MAPP, Caring For Our Own, Deciding Together, Shared Parenting, Mini-MAPP, and Child Sexual Abuse) to certify leaders through leader certification workshops and directly to foster/adoptive parents in New York State.</a:t>
            </a:r>
          </a:p>
          <a:p>
            <a:r>
              <a:rPr lang="en-US" altLang="en-US" sz="900" dirty="0"/>
              <a:t>In order to better meet the needs of children and families in New York State, PS-MAPP was revised in 2004 and renamed GPSII/MAPP. Further revisions were made in 2005 after considering the feedback from MAPP Leaders throughout the state, and minor revisions and reformatting occurred in 2009. Significant revisions to the content and updating to reflect best practice and legal changes in New York State were made and approved by NYS OCFS in 2012 for this edition.</a:t>
            </a:r>
          </a:p>
          <a:p>
            <a:r>
              <a:rPr lang="en-US" altLang="en-US" sz="900" i="1" dirty="0"/>
              <a:t>© 2009 Children’s Alliance of Kansas. Revised with permission NYS OCFS.</a:t>
            </a:r>
          </a:p>
        </p:txBody>
      </p:sp>
      <p:sp>
        <p:nvSpPr>
          <p:cNvPr id="5" name="Text Placeholder 4">
            <a:extLst>
              <a:ext uri="{FF2B5EF4-FFF2-40B4-BE49-F238E27FC236}">
                <a16:creationId xmlns:a16="http://schemas.microsoft.com/office/drawing/2014/main" id="{43060B68-96C7-4474-A33E-5CA2C57C868E}"/>
              </a:ext>
            </a:extLst>
          </p:cNvPr>
          <p:cNvSpPr>
            <a:spLocks noGrp="1"/>
          </p:cNvSpPr>
          <p:nvPr>
            <p:ph type="body" idx="13"/>
          </p:nvPr>
        </p:nvSpPr>
        <p:spPr/>
        <p:txBody>
          <a:bodyPr/>
          <a:lstStyle/>
          <a:p>
            <a:r>
              <a:rPr lang="en-US" dirty="0"/>
              <a:t>License Rights to OCFS</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2B0D8-D511-4D5D-B3B1-C7BDD2C987AF}"/>
              </a:ext>
            </a:extLst>
          </p:cNvPr>
          <p:cNvSpPr>
            <a:spLocks noGrp="1"/>
          </p:cNvSpPr>
          <p:nvPr>
            <p:ph type="body" idx="13"/>
          </p:nvPr>
        </p:nvSpPr>
        <p:spPr>
          <a:xfrm>
            <a:off x="76200" y="1047750"/>
            <a:ext cx="1638300" cy="638175"/>
          </a:xfrm>
        </p:spPr>
        <p:txBody>
          <a:bodyPr/>
          <a:lstStyle/>
          <a:p>
            <a:r>
              <a:rPr lang="en-US" sz="1800" dirty="0">
                <a:solidFill>
                  <a:schemeClr val="accent1"/>
                </a:solidFill>
              </a:rPr>
              <a:t>Let’s look at: </a:t>
            </a:r>
            <a:r>
              <a:rPr lang="en-US" sz="1800" dirty="0"/>
              <a:t>Handout 3 </a:t>
            </a:r>
          </a:p>
        </p:txBody>
      </p:sp>
      <p:pic>
        <p:nvPicPr>
          <p:cNvPr id="4" name="Picture 3" descr="A screenshot of a cell phone&#10;&#10;Description automatically generated">
            <a:extLst>
              <a:ext uri="{FF2B5EF4-FFF2-40B4-BE49-F238E27FC236}">
                <a16:creationId xmlns:a16="http://schemas.microsoft.com/office/drawing/2014/main" id="{56068FEE-6974-4A19-9A14-54507D966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736" y="361950"/>
            <a:ext cx="3680460" cy="4724400"/>
          </a:xfrm>
          <a:prstGeom prst="rect">
            <a:avLst/>
          </a:prstGeom>
          <a:ln>
            <a:solidFill>
              <a:schemeClr val="tx1"/>
            </a:solidFill>
          </a:ln>
        </p:spPr>
      </p:pic>
    </p:spTree>
    <p:extLst>
      <p:ext uri="{BB962C8B-B14F-4D97-AF65-F5344CB8AC3E}">
        <p14:creationId xmlns:p14="http://schemas.microsoft.com/office/powerpoint/2010/main" val="615374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D1EC9-9824-4A61-A386-60FAB47CBC90}"/>
              </a:ext>
            </a:extLst>
          </p:cNvPr>
          <p:cNvSpPr>
            <a:spLocks noGrp="1"/>
          </p:cNvSpPr>
          <p:nvPr>
            <p:ph type="body" idx="1"/>
          </p:nvPr>
        </p:nvSpPr>
        <p:spPr/>
        <p:txBody>
          <a:bodyPr/>
          <a:lstStyle/>
          <a:p>
            <a:r>
              <a:rPr lang="en-US" sz="3200" dirty="0"/>
              <a:t>Why is it helpful for foster parents to </a:t>
            </a:r>
            <a:r>
              <a:rPr lang="en-US" sz="3200" dirty="0">
                <a:solidFill>
                  <a:schemeClr val="accent2"/>
                </a:solidFill>
              </a:rPr>
              <a:t>distinguish</a:t>
            </a:r>
            <a:r>
              <a:rPr lang="en-US" sz="3200" dirty="0"/>
              <a:t> between attachment and commitment when </a:t>
            </a:r>
            <a:r>
              <a:rPr lang="en-US" sz="3200" dirty="0">
                <a:solidFill>
                  <a:schemeClr val="accent2"/>
                </a:solidFill>
              </a:rPr>
              <a:t>making the decision </a:t>
            </a:r>
            <a:r>
              <a:rPr lang="en-US" sz="3200" dirty="0"/>
              <a:t>to adopt a child in care?</a:t>
            </a:r>
          </a:p>
        </p:txBody>
      </p:sp>
      <p:sp>
        <p:nvSpPr>
          <p:cNvPr id="3" name="Text Placeholder 2">
            <a:extLst>
              <a:ext uri="{FF2B5EF4-FFF2-40B4-BE49-F238E27FC236}">
                <a16:creationId xmlns:a16="http://schemas.microsoft.com/office/drawing/2014/main" id="{A763D1A1-3EA5-4760-A81F-BBAEC0785672}"/>
              </a:ext>
            </a:extLst>
          </p:cNvPr>
          <p:cNvSpPr>
            <a:spLocks noGrp="1"/>
          </p:cNvSpPr>
          <p:nvPr>
            <p:ph type="body" idx="13"/>
          </p:nvPr>
        </p:nvSpPr>
        <p:spPr/>
        <p:txBody>
          <a:bodyPr/>
          <a:lstStyle/>
          <a:p>
            <a:r>
              <a:rPr lang="en-US" dirty="0"/>
              <a:t>Attachment vs. Commitment </a:t>
            </a:r>
          </a:p>
          <a:p>
            <a:endParaRPr lang="en-US" dirty="0"/>
          </a:p>
        </p:txBody>
      </p:sp>
    </p:spTree>
    <p:extLst>
      <p:ext uri="{BB962C8B-B14F-4D97-AF65-F5344CB8AC3E}">
        <p14:creationId xmlns:p14="http://schemas.microsoft.com/office/powerpoint/2010/main" val="3006629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CD15E0-B749-4D8E-88CE-D24F51A9C82C}"/>
              </a:ext>
            </a:extLst>
          </p:cNvPr>
          <p:cNvSpPr>
            <a:spLocks noGrp="1"/>
          </p:cNvSpPr>
          <p:nvPr>
            <p:ph type="body" idx="13"/>
          </p:nvPr>
        </p:nvSpPr>
        <p:spPr>
          <a:xfrm>
            <a:off x="114300" y="438153"/>
            <a:ext cx="6515100" cy="838197"/>
          </a:xfrm>
        </p:spPr>
        <p:txBody>
          <a:bodyPr/>
          <a:lstStyle/>
          <a:p>
            <a:r>
              <a:rPr lang="en-US" dirty="0"/>
              <a:t>Factors That Will Help a Foster Parent Adoption Be Successful:</a:t>
            </a:r>
          </a:p>
        </p:txBody>
      </p:sp>
    </p:spTree>
    <p:extLst>
      <p:ext uri="{BB962C8B-B14F-4D97-AF65-F5344CB8AC3E}">
        <p14:creationId xmlns:p14="http://schemas.microsoft.com/office/powerpoint/2010/main" val="21341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F14C9D-81E9-479B-801C-7D868801B9B6}"/>
              </a:ext>
            </a:extLst>
          </p:cNvPr>
          <p:cNvSpPr>
            <a:spLocks noGrp="1"/>
          </p:cNvSpPr>
          <p:nvPr>
            <p:ph type="body" idx="13"/>
          </p:nvPr>
        </p:nvSpPr>
        <p:spPr>
          <a:xfrm>
            <a:off x="114300" y="438153"/>
            <a:ext cx="6515100" cy="2209797"/>
          </a:xfrm>
        </p:spPr>
        <p:txBody>
          <a:bodyPr/>
          <a:lstStyle/>
          <a:p>
            <a:r>
              <a:rPr lang="en-US" altLang="en-US" dirty="0"/>
              <a:t>Video: Richard</a:t>
            </a:r>
          </a:p>
          <a:p>
            <a:endParaRPr lang="en-US" altLang="en-US" dirty="0"/>
          </a:p>
          <a:p>
            <a:endParaRPr lang="en-US" altLang="en-US" dirty="0"/>
          </a:p>
          <a:p>
            <a:r>
              <a:rPr lang="en-US" altLang="en-US" dirty="0"/>
              <a:t>Placeholder</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75A652-2C54-4BD5-9DFF-6AC662A044CD}"/>
              </a:ext>
            </a:extLst>
          </p:cNvPr>
          <p:cNvSpPr>
            <a:spLocks noGrp="1"/>
          </p:cNvSpPr>
          <p:nvPr>
            <p:ph type="body" idx="13"/>
          </p:nvPr>
        </p:nvSpPr>
        <p:spPr/>
        <p:txBody>
          <a:bodyPr/>
          <a:lstStyle/>
          <a:p>
            <a:r>
              <a:rPr lang="en-US" sz="2000" dirty="0">
                <a:solidFill>
                  <a:schemeClr val="accent1"/>
                </a:solidFill>
              </a:rPr>
              <a:t>Let’s look at: </a:t>
            </a:r>
            <a:r>
              <a:rPr lang="en-US" sz="2000" dirty="0"/>
              <a:t>Handout 4 </a:t>
            </a:r>
          </a:p>
        </p:txBody>
      </p:sp>
      <p:pic>
        <p:nvPicPr>
          <p:cNvPr id="5" name="Picture 4" descr="A screenshot of a social media post&#10;&#10;Description automatically generated">
            <a:extLst>
              <a:ext uri="{FF2B5EF4-FFF2-40B4-BE49-F238E27FC236}">
                <a16:creationId xmlns:a16="http://schemas.microsoft.com/office/drawing/2014/main" id="{71A4E629-41C8-4F12-ACB5-9E9A35E15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763654"/>
            <a:ext cx="6591300" cy="4237634"/>
          </a:xfrm>
          <a:prstGeom prst="rect">
            <a:avLst/>
          </a:prstGeom>
        </p:spPr>
      </p:pic>
    </p:spTree>
    <p:extLst>
      <p:ext uri="{BB962C8B-B14F-4D97-AF65-F5344CB8AC3E}">
        <p14:creationId xmlns:p14="http://schemas.microsoft.com/office/powerpoint/2010/main" val="2568859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F8731-243F-482D-8E91-9813D7A6DCB8}"/>
              </a:ext>
            </a:extLst>
          </p:cNvPr>
          <p:cNvSpPr>
            <a:spLocks noGrp="1"/>
          </p:cNvSpPr>
          <p:nvPr>
            <p:ph type="body" idx="1"/>
          </p:nvPr>
        </p:nvSpPr>
        <p:spPr>
          <a:xfrm>
            <a:off x="124239" y="1081427"/>
            <a:ext cx="3200401" cy="3076575"/>
          </a:xfrm>
        </p:spPr>
        <p:txBody>
          <a:bodyPr/>
          <a:lstStyle/>
          <a:p>
            <a:pPr marL="342900" indent="-342900">
              <a:spcBef>
                <a:spcPts val="600"/>
              </a:spcBef>
              <a:spcAft>
                <a:spcPts val="600"/>
              </a:spcAft>
              <a:buAutoNum type="arabicPeriod"/>
            </a:pPr>
            <a:r>
              <a:rPr lang="en-US" dirty="0">
                <a:solidFill>
                  <a:schemeClr val="tx1"/>
                </a:solidFill>
              </a:rPr>
              <a:t>Know your family</a:t>
            </a:r>
          </a:p>
          <a:p>
            <a:pPr marL="342900" indent="-342900">
              <a:spcBef>
                <a:spcPts val="600"/>
              </a:spcBef>
              <a:spcAft>
                <a:spcPts val="600"/>
              </a:spcAft>
              <a:buAutoNum type="arabicPeriod"/>
            </a:pPr>
            <a:r>
              <a:rPr lang="en-US" dirty="0">
                <a:solidFill>
                  <a:srgbClr val="0070C0"/>
                </a:solidFill>
                <a:highlight>
                  <a:srgbClr val="FFFF00"/>
                </a:highlight>
              </a:rPr>
              <a:t>Communicate Effectively</a:t>
            </a:r>
          </a:p>
          <a:p>
            <a:pPr marL="342900" indent="-342900">
              <a:spcBef>
                <a:spcPts val="600"/>
              </a:spcBef>
              <a:spcAft>
                <a:spcPts val="600"/>
              </a:spcAft>
              <a:buAutoNum type="arabicPeriod"/>
            </a:pPr>
            <a:r>
              <a:rPr lang="en-US" dirty="0">
                <a:solidFill>
                  <a:schemeClr val="tx1"/>
                </a:solidFill>
              </a:rPr>
              <a:t>Know the children</a:t>
            </a:r>
          </a:p>
          <a:p>
            <a:pPr marL="342900" indent="-342900">
              <a:spcBef>
                <a:spcPts val="600"/>
              </a:spcBef>
              <a:spcAft>
                <a:spcPts val="600"/>
              </a:spcAft>
              <a:buAutoNum type="arabicPeriod"/>
            </a:pPr>
            <a:r>
              <a:rPr lang="en-US" dirty="0">
                <a:solidFill>
                  <a:srgbClr val="0070C0"/>
                </a:solidFill>
              </a:rPr>
              <a:t>Build strengths, meet needs</a:t>
            </a:r>
          </a:p>
          <a:p>
            <a:pPr marL="342900" indent="-342900">
              <a:spcBef>
                <a:spcPts val="600"/>
              </a:spcBef>
              <a:spcAft>
                <a:spcPts val="600"/>
              </a:spcAft>
              <a:buAutoNum type="arabicPeriod"/>
            </a:pPr>
            <a:r>
              <a:rPr lang="en-US" dirty="0">
                <a:solidFill>
                  <a:schemeClr val="tx1"/>
                </a:solidFill>
              </a:rPr>
              <a:t>Work in partnership</a:t>
            </a:r>
          </a:p>
          <a:p>
            <a:pPr marL="342900" indent="-342900">
              <a:spcBef>
                <a:spcPts val="600"/>
              </a:spcBef>
              <a:spcAft>
                <a:spcPts val="600"/>
              </a:spcAft>
              <a:buAutoNum type="arabicPeriod"/>
            </a:pPr>
            <a:r>
              <a:rPr lang="en-US" dirty="0">
                <a:solidFill>
                  <a:srgbClr val="0070C0"/>
                </a:solidFill>
              </a:rPr>
              <a:t>Be loss and attachment experts </a:t>
            </a:r>
          </a:p>
          <a:p>
            <a:endParaRPr lang="en-US" dirty="0"/>
          </a:p>
        </p:txBody>
      </p:sp>
      <p:sp>
        <p:nvSpPr>
          <p:cNvPr id="3" name="Text Placeholder 2">
            <a:extLst>
              <a:ext uri="{FF2B5EF4-FFF2-40B4-BE49-F238E27FC236}">
                <a16:creationId xmlns:a16="http://schemas.microsoft.com/office/drawing/2014/main" id="{7E8269E2-8088-4EA2-A2BD-B62FD9ED0FD9}"/>
              </a:ext>
            </a:extLst>
          </p:cNvPr>
          <p:cNvSpPr>
            <a:spLocks noGrp="1"/>
          </p:cNvSpPr>
          <p:nvPr>
            <p:ph type="body" idx="13"/>
          </p:nvPr>
        </p:nvSpPr>
        <p:spPr>
          <a:xfrm>
            <a:off x="102589" y="438150"/>
            <a:ext cx="6515100" cy="638175"/>
          </a:xfrm>
        </p:spPr>
        <p:txBody>
          <a:bodyPr/>
          <a:lstStyle/>
          <a:p>
            <a:r>
              <a:rPr lang="en-US" sz="2000" dirty="0"/>
              <a:t>Twelve Skills for Successful Fostering and Adopting</a:t>
            </a:r>
          </a:p>
        </p:txBody>
      </p:sp>
      <p:sp>
        <p:nvSpPr>
          <p:cNvPr id="4" name="Text Placeholder 3">
            <a:extLst>
              <a:ext uri="{FF2B5EF4-FFF2-40B4-BE49-F238E27FC236}">
                <a16:creationId xmlns:a16="http://schemas.microsoft.com/office/drawing/2014/main" id="{CFB0B26C-16CA-41CA-860C-32C93B7F13F8}"/>
              </a:ext>
            </a:extLst>
          </p:cNvPr>
          <p:cNvSpPr>
            <a:spLocks noGrp="1"/>
          </p:cNvSpPr>
          <p:nvPr>
            <p:ph type="body" idx="14"/>
          </p:nvPr>
        </p:nvSpPr>
        <p:spPr>
          <a:xfrm>
            <a:off x="3556552" y="1081427"/>
            <a:ext cx="3200400" cy="3076575"/>
          </a:xfrm>
        </p:spPr>
        <p:txBody>
          <a:bodyPr/>
          <a:lstStyle/>
          <a:p>
            <a:pPr marL="342900" indent="-342900" fontAlgn="t">
              <a:spcBef>
                <a:spcPts val="600"/>
              </a:spcBef>
              <a:spcAft>
                <a:spcPts val="600"/>
              </a:spcAft>
              <a:buFont typeface="+mj-lt"/>
              <a:buAutoNum type="arabicPeriod" startAt="7"/>
            </a:pPr>
            <a:r>
              <a:rPr lang="en-US" dirty="0">
                <a:solidFill>
                  <a:schemeClr val="tx1"/>
                </a:solidFill>
              </a:rPr>
              <a:t>Manage behaviors</a:t>
            </a:r>
          </a:p>
          <a:p>
            <a:pPr marL="342900" indent="-342900" fontAlgn="t">
              <a:spcBef>
                <a:spcPts val="600"/>
              </a:spcBef>
              <a:spcAft>
                <a:spcPts val="600"/>
              </a:spcAft>
              <a:buFont typeface="+mj-lt"/>
              <a:buAutoNum type="arabicPeriod" startAt="7"/>
            </a:pPr>
            <a:r>
              <a:rPr lang="en-US" dirty="0">
                <a:solidFill>
                  <a:srgbClr val="0070C0"/>
                </a:solidFill>
              </a:rPr>
              <a:t>Build connections</a:t>
            </a:r>
            <a:endParaRPr lang="en-US" b="0" dirty="0">
              <a:solidFill>
                <a:srgbClr val="0070C0"/>
              </a:solidFill>
            </a:endParaRPr>
          </a:p>
          <a:p>
            <a:pPr marL="342900" indent="-342900" fontAlgn="t">
              <a:spcBef>
                <a:spcPts val="600"/>
              </a:spcBef>
              <a:spcAft>
                <a:spcPts val="600"/>
              </a:spcAft>
              <a:buFont typeface="+mj-lt"/>
              <a:buAutoNum type="arabicPeriod" startAt="7"/>
            </a:pPr>
            <a:r>
              <a:rPr lang="en-US" dirty="0">
                <a:solidFill>
                  <a:schemeClr val="tx1"/>
                </a:solidFill>
              </a:rPr>
              <a:t>Build self-esteem</a:t>
            </a:r>
            <a:endParaRPr lang="en-US" b="0" dirty="0">
              <a:solidFill>
                <a:schemeClr val="tx1"/>
              </a:solidFill>
            </a:endParaRPr>
          </a:p>
          <a:p>
            <a:pPr marL="347472" indent="-347472" fontAlgn="t">
              <a:spcBef>
                <a:spcPts val="600"/>
              </a:spcBef>
              <a:spcAft>
                <a:spcPts val="600"/>
              </a:spcAft>
            </a:pPr>
            <a:r>
              <a:rPr lang="en-US" dirty="0">
                <a:solidFill>
                  <a:srgbClr val="0070C0"/>
                </a:solidFill>
              </a:rPr>
              <a:t>10. Assure health and safety</a:t>
            </a:r>
          </a:p>
          <a:p>
            <a:pPr marL="342900" indent="-342900" fontAlgn="t">
              <a:spcBef>
                <a:spcPts val="600"/>
              </a:spcBef>
              <a:spcAft>
                <a:spcPts val="600"/>
              </a:spcAft>
              <a:buFont typeface="+mj-lt"/>
              <a:buAutoNum type="arabicPeriod" startAt="11"/>
            </a:pPr>
            <a:r>
              <a:rPr lang="en-US" dirty="0">
                <a:solidFill>
                  <a:schemeClr val="tx1"/>
                </a:solidFill>
              </a:rPr>
              <a:t>Assess impact</a:t>
            </a:r>
            <a:endParaRPr lang="en-US" b="0" dirty="0">
              <a:solidFill>
                <a:schemeClr val="tx1"/>
              </a:solidFill>
            </a:endParaRPr>
          </a:p>
          <a:p>
            <a:pPr marL="342900" indent="-342900" fontAlgn="t">
              <a:spcBef>
                <a:spcPts val="600"/>
              </a:spcBef>
              <a:spcAft>
                <a:spcPts val="600"/>
              </a:spcAft>
              <a:buFont typeface="+mj-lt"/>
              <a:buAutoNum type="arabicPeriod" startAt="12"/>
            </a:pPr>
            <a:r>
              <a:rPr lang="en-US" dirty="0">
                <a:solidFill>
                  <a:srgbClr val="0070C0"/>
                </a:solidFill>
              </a:rPr>
              <a:t>Make an informed  decision </a:t>
            </a:r>
            <a:endParaRPr lang="en-US" b="0" dirty="0">
              <a:solidFill>
                <a:srgbClr val="0070C0"/>
              </a:solidFill>
            </a:endParaRPr>
          </a:p>
          <a:p>
            <a:endParaRPr lang="en-US" dirty="0"/>
          </a:p>
        </p:txBody>
      </p:sp>
    </p:spTree>
    <p:extLst>
      <p:ext uri="{BB962C8B-B14F-4D97-AF65-F5344CB8AC3E}">
        <p14:creationId xmlns:p14="http://schemas.microsoft.com/office/powerpoint/2010/main" val="1604587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6A9BE-D588-48FF-9741-C6D9CF40A1C5}"/>
              </a:ext>
            </a:extLst>
          </p:cNvPr>
          <p:cNvSpPr>
            <a:spLocks noGrp="1"/>
          </p:cNvSpPr>
          <p:nvPr>
            <p:ph type="body" idx="13"/>
          </p:nvPr>
        </p:nvSpPr>
        <p:spPr/>
        <p:txBody>
          <a:bodyPr/>
          <a:lstStyle/>
          <a:p>
            <a:r>
              <a:rPr lang="en-US" dirty="0"/>
              <a:t>Qualities of Effective Communication:</a:t>
            </a:r>
          </a:p>
        </p:txBody>
      </p:sp>
    </p:spTree>
    <p:extLst>
      <p:ext uri="{BB962C8B-B14F-4D97-AF65-F5344CB8AC3E}">
        <p14:creationId xmlns:p14="http://schemas.microsoft.com/office/powerpoint/2010/main" val="4160367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FEA43D-C642-4EBB-868F-D1CB84F118E5}"/>
              </a:ext>
            </a:extLst>
          </p:cNvPr>
          <p:cNvSpPr>
            <a:spLocks noGrp="1"/>
          </p:cNvSpPr>
          <p:nvPr>
            <p:ph type="body" idx="13"/>
          </p:nvPr>
        </p:nvSpPr>
        <p:spPr>
          <a:xfrm>
            <a:off x="152399" y="514351"/>
            <a:ext cx="1447801" cy="761999"/>
          </a:xfrm>
        </p:spPr>
        <p:txBody>
          <a:bodyPr/>
          <a:lstStyle/>
          <a:p>
            <a:r>
              <a:rPr lang="en-US" sz="1600" dirty="0">
                <a:solidFill>
                  <a:schemeClr val="accent1"/>
                </a:solidFill>
              </a:rPr>
              <a:t>Let’s look at: </a:t>
            </a:r>
          </a:p>
          <a:p>
            <a:r>
              <a:rPr lang="en-US" sz="1800" dirty="0"/>
              <a:t>Handout 5  </a:t>
            </a:r>
          </a:p>
          <a:p>
            <a:endParaRPr lang="en-US" dirty="0"/>
          </a:p>
        </p:txBody>
      </p:sp>
      <p:pic>
        <p:nvPicPr>
          <p:cNvPr id="4" name="Picture 3" descr="A screenshot of a cell phone&#10;&#10;Description automatically generated">
            <a:extLst>
              <a:ext uri="{FF2B5EF4-FFF2-40B4-BE49-F238E27FC236}">
                <a16:creationId xmlns:a16="http://schemas.microsoft.com/office/drawing/2014/main" id="{ED331D0F-E148-42B8-809B-DE326B912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888" y="438153"/>
            <a:ext cx="3297136" cy="4705347"/>
          </a:xfrm>
          <a:prstGeom prst="rect">
            <a:avLst/>
          </a:prstGeom>
          <a:ln>
            <a:solidFill>
              <a:schemeClr val="tx1"/>
            </a:solidFill>
          </a:ln>
        </p:spPr>
      </p:pic>
    </p:spTree>
    <p:extLst>
      <p:ext uri="{BB962C8B-B14F-4D97-AF65-F5344CB8AC3E}">
        <p14:creationId xmlns:p14="http://schemas.microsoft.com/office/powerpoint/2010/main" val="3122364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26A24DD3-602D-4591-BDBF-AA2AE57BB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8797"/>
            <a:ext cx="6858000" cy="1280468"/>
          </a:xfrm>
          <a:prstGeom prst="rect">
            <a:avLst/>
          </a:prstGeom>
        </p:spPr>
      </p:pic>
    </p:spTree>
    <p:extLst>
      <p:ext uri="{BB962C8B-B14F-4D97-AF65-F5344CB8AC3E}">
        <p14:creationId xmlns:p14="http://schemas.microsoft.com/office/powerpoint/2010/main" val="2035462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A623BA3-2901-4F16-9B75-4FBECC4E44F6}"/>
              </a:ext>
            </a:extLst>
          </p:cNvPr>
          <p:cNvSpPr>
            <a:spLocks noGrp="1"/>
          </p:cNvSpPr>
          <p:nvPr>
            <p:ph type="body" idx="13"/>
          </p:nvPr>
        </p:nvSpPr>
        <p:spPr/>
        <p:txBody>
          <a:bodyPr/>
          <a:lstStyle/>
          <a:p>
            <a:r>
              <a:rPr lang="en-US" dirty="0"/>
              <a:t>How Communication is Conveyed: </a:t>
            </a:r>
          </a:p>
        </p:txBody>
      </p:sp>
      <p:grpSp>
        <p:nvGrpSpPr>
          <p:cNvPr id="14" name="Group 13">
            <a:extLst>
              <a:ext uri="{FF2B5EF4-FFF2-40B4-BE49-F238E27FC236}">
                <a16:creationId xmlns:a16="http://schemas.microsoft.com/office/drawing/2014/main" id="{149A3679-48F7-4B82-A0C3-225CFCD93B38}"/>
              </a:ext>
            </a:extLst>
          </p:cNvPr>
          <p:cNvGrpSpPr/>
          <p:nvPr/>
        </p:nvGrpSpPr>
        <p:grpSpPr>
          <a:xfrm>
            <a:off x="114300" y="833227"/>
            <a:ext cx="6591300" cy="3886200"/>
            <a:chOff x="-1339215" y="-486046"/>
            <a:chExt cx="7254240" cy="4857315"/>
          </a:xfrm>
        </p:grpSpPr>
        <p:graphicFrame>
          <p:nvGraphicFramePr>
            <p:cNvPr id="10" name="Chart 9">
              <a:extLst>
                <a:ext uri="{FF2B5EF4-FFF2-40B4-BE49-F238E27FC236}">
                  <a16:creationId xmlns:a16="http://schemas.microsoft.com/office/drawing/2014/main" id="{174188D6-E920-4CA5-B36A-25ABC3F3631A}"/>
                </a:ext>
              </a:extLst>
            </p:cNvPr>
            <p:cNvGraphicFramePr/>
            <p:nvPr>
              <p:extLst>
                <p:ext uri="{D42A27DB-BD31-4B8C-83A1-F6EECF244321}">
                  <p14:modId xmlns:p14="http://schemas.microsoft.com/office/powerpoint/2010/main" val="4203189103"/>
                </p:ext>
              </p:extLst>
            </p:nvPr>
          </p:nvGraphicFramePr>
          <p:xfrm>
            <a:off x="-1339215" y="-486046"/>
            <a:ext cx="7254240" cy="485731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D46A7550-E1D8-4B97-B1F8-E57157751474}"/>
                </a:ext>
              </a:extLst>
            </p:cNvPr>
            <p:cNvSpPr/>
            <p:nvPr/>
          </p:nvSpPr>
          <p:spPr>
            <a:xfrm>
              <a:off x="2237217" y="1378915"/>
              <a:ext cx="2036969" cy="1482115"/>
            </a:xfrm>
            <a:prstGeom prst="rect">
              <a:avLst/>
            </a:prstGeom>
          </p:spPr>
          <p:txBody>
            <a:bodyPr wrap="square">
              <a:spAutoFit/>
            </a:bodyPr>
            <a:lstStyle/>
            <a:p>
              <a:pPr algn="ctr"/>
              <a:r>
                <a:rPr lang="en-US" sz="2400" b="1" dirty="0">
                  <a:solidFill>
                    <a:schemeClr val="bg1"/>
                  </a:solidFill>
                </a:rPr>
                <a:t>Nonverbal</a:t>
              </a:r>
            </a:p>
            <a:p>
              <a:pPr algn="ctr"/>
              <a:r>
                <a:rPr lang="en-US" sz="2400" b="1" dirty="0">
                  <a:solidFill>
                    <a:schemeClr val="bg1"/>
                  </a:solidFill>
                </a:rPr>
                <a:t>(Body) </a:t>
              </a:r>
            </a:p>
            <a:p>
              <a:pPr algn="ctr"/>
              <a:r>
                <a:rPr lang="en-US" sz="2400" b="1" dirty="0">
                  <a:solidFill>
                    <a:schemeClr val="bg1"/>
                  </a:solidFill>
                </a:rPr>
                <a:t>55%</a:t>
              </a:r>
              <a:endParaRPr lang="en-US" b="1" dirty="0">
                <a:solidFill>
                  <a:schemeClr val="bg1"/>
                </a:solidFill>
              </a:endParaRPr>
            </a:p>
          </p:txBody>
        </p:sp>
        <p:sp>
          <p:nvSpPr>
            <p:cNvPr id="12" name="Rectangle 11">
              <a:extLst>
                <a:ext uri="{FF2B5EF4-FFF2-40B4-BE49-F238E27FC236}">
                  <a16:creationId xmlns:a16="http://schemas.microsoft.com/office/drawing/2014/main" id="{6CF190B0-B531-48B6-BDCA-9572F2A5AF37}"/>
                </a:ext>
              </a:extLst>
            </p:cNvPr>
            <p:cNvSpPr/>
            <p:nvPr/>
          </p:nvSpPr>
          <p:spPr>
            <a:xfrm>
              <a:off x="204889" y="1602378"/>
              <a:ext cx="1762585" cy="1254097"/>
            </a:xfrm>
            <a:prstGeom prst="rect">
              <a:avLst/>
            </a:prstGeom>
          </p:spPr>
          <p:txBody>
            <a:bodyPr wrap="square">
              <a:spAutoFit/>
            </a:bodyPr>
            <a:lstStyle/>
            <a:p>
              <a:pPr algn="ctr"/>
              <a:r>
                <a:rPr lang="en-US" sz="2000" b="1" dirty="0">
                  <a:solidFill>
                    <a:schemeClr val="bg1"/>
                  </a:solidFill>
                </a:rPr>
                <a:t>Paraverbal</a:t>
              </a:r>
            </a:p>
            <a:p>
              <a:pPr algn="ctr"/>
              <a:r>
                <a:rPr lang="en-US" sz="2000" b="1" dirty="0">
                  <a:solidFill>
                    <a:schemeClr val="bg1"/>
                  </a:solidFill>
                </a:rPr>
                <a:t>(Tone) </a:t>
              </a:r>
            </a:p>
            <a:p>
              <a:pPr algn="ctr"/>
              <a:r>
                <a:rPr lang="en-US" sz="2000" b="1" dirty="0">
                  <a:solidFill>
                    <a:schemeClr val="bg1"/>
                  </a:solidFill>
                </a:rPr>
                <a:t>38%</a:t>
              </a:r>
            </a:p>
          </p:txBody>
        </p:sp>
        <p:sp>
          <p:nvSpPr>
            <p:cNvPr id="13" name="Rectangle 12">
              <a:extLst>
                <a:ext uri="{FF2B5EF4-FFF2-40B4-BE49-F238E27FC236}">
                  <a16:creationId xmlns:a16="http://schemas.microsoft.com/office/drawing/2014/main" id="{14BE8AAA-0186-4969-AD2C-0A983E05918E}"/>
                </a:ext>
              </a:extLst>
            </p:cNvPr>
            <p:cNvSpPr/>
            <p:nvPr/>
          </p:nvSpPr>
          <p:spPr>
            <a:xfrm>
              <a:off x="1449314" y="-28354"/>
              <a:ext cx="1036320" cy="798062"/>
            </a:xfrm>
            <a:prstGeom prst="rect">
              <a:avLst/>
            </a:prstGeom>
          </p:spPr>
          <p:txBody>
            <a:bodyPr wrap="square">
              <a:spAutoFit/>
            </a:bodyPr>
            <a:lstStyle/>
            <a:p>
              <a:pPr algn="ctr"/>
              <a:r>
                <a:rPr lang="en-US" sz="1200" b="1" dirty="0">
                  <a:solidFill>
                    <a:schemeClr val="bg1"/>
                  </a:solidFill>
                </a:rPr>
                <a:t>Verbal</a:t>
              </a:r>
            </a:p>
            <a:p>
              <a:pPr algn="ctr"/>
              <a:r>
                <a:rPr lang="en-US" sz="1200" b="1" dirty="0">
                  <a:solidFill>
                    <a:schemeClr val="bg1"/>
                  </a:solidFill>
                </a:rPr>
                <a:t>(Words)</a:t>
              </a:r>
            </a:p>
            <a:p>
              <a:pPr algn="ctr"/>
              <a:r>
                <a:rPr lang="en-US" sz="1200" b="1" dirty="0">
                  <a:solidFill>
                    <a:schemeClr val="bg1"/>
                  </a:solidFill>
                </a:rPr>
                <a:t>7%</a:t>
              </a:r>
            </a:p>
          </p:txBody>
        </p:sp>
      </p:grpSp>
    </p:spTree>
    <p:extLst>
      <p:ext uri="{BB962C8B-B14F-4D97-AF65-F5344CB8AC3E}">
        <p14:creationId xmlns:p14="http://schemas.microsoft.com/office/powerpoint/2010/main" val="2294416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1D98FD-5383-473B-8E4E-6B48DB165CA1}"/>
              </a:ext>
            </a:extLst>
          </p:cNvPr>
          <p:cNvSpPr>
            <a:spLocks noGrp="1"/>
          </p:cNvSpPr>
          <p:nvPr>
            <p:ph type="body" idx="1"/>
          </p:nvPr>
        </p:nvSpPr>
        <p:spPr>
          <a:xfrm>
            <a:off x="114300" y="1323979"/>
            <a:ext cx="6515100" cy="638172"/>
          </a:xfrm>
        </p:spPr>
        <p:txBody>
          <a:bodyPr/>
          <a:lstStyle/>
          <a:p>
            <a:pPr lvl="1">
              <a:spcAft>
                <a:spcPts val="900"/>
              </a:spcAft>
            </a:pPr>
            <a:r>
              <a:rPr lang="en-US" altLang="en-US" sz="1800" b="1" dirty="0">
                <a:solidFill>
                  <a:schemeClr val="tx1"/>
                </a:solidFill>
              </a:rPr>
              <a:t>Placeholder</a:t>
            </a:r>
          </a:p>
        </p:txBody>
      </p:sp>
      <p:sp>
        <p:nvSpPr>
          <p:cNvPr id="3" name="Text Placeholder 2">
            <a:extLst>
              <a:ext uri="{FF2B5EF4-FFF2-40B4-BE49-F238E27FC236}">
                <a16:creationId xmlns:a16="http://schemas.microsoft.com/office/drawing/2014/main" id="{4C5D5697-970D-4A53-9248-F7ED99B665FA}"/>
              </a:ext>
            </a:extLst>
          </p:cNvPr>
          <p:cNvSpPr>
            <a:spLocks noGrp="1"/>
          </p:cNvSpPr>
          <p:nvPr>
            <p:ph type="body" idx="13"/>
          </p:nvPr>
        </p:nvSpPr>
        <p:spPr/>
        <p:txBody>
          <a:bodyPr/>
          <a:lstStyle/>
          <a:p>
            <a:r>
              <a:rPr lang="en-US" altLang="en-US" dirty="0"/>
              <a:t>Rules of the Road</a:t>
            </a:r>
            <a:endParaRPr lang="en-US" dirty="0"/>
          </a:p>
        </p:txBody>
      </p:sp>
    </p:spTree>
    <p:custDataLst>
      <p:tags r:id="rId1"/>
    </p:custDataLst>
    <p:extLst>
      <p:ext uri="{BB962C8B-B14F-4D97-AF65-F5344CB8AC3E}">
        <p14:creationId xmlns:p14="http://schemas.microsoft.com/office/powerpoint/2010/main" val="401237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141897-B1B5-487B-8442-9E5976FD9C33}"/>
              </a:ext>
            </a:extLst>
          </p:cNvPr>
          <p:cNvSpPr>
            <a:spLocks noGrp="1"/>
          </p:cNvSpPr>
          <p:nvPr>
            <p:ph type="body" idx="1"/>
          </p:nvPr>
        </p:nvSpPr>
        <p:spPr>
          <a:xfrm>
            <a:off x="114300" y="1352550"/>
            <a:ext cx="6591300" cy="2971800"/>
          </a:xfrm>
        </p:spPr>
        <p:txBody>
          <a:bodyPr/>
          <a:lstStyle/>
          <a:p>
            <a:r>
              <a:rPr lang="en-US" sz="2400" dirty="0"/>
              <a:t>Bringing together key stakeholders involved with a family and child to review progress, to assess strengths and needs, and to plan with the family.</a:t>
            </a:r>
          </a:p>
          <a:p>
            <a:endParaRPr lang="en-US" sz="1100" dirty="0"/>
          </a:p>
        </p:txBody>
      </p:sp>
      <p:sp>
        <p:nvSpPr>
          <p:cNvPr id="3" name="Text Placeholder 2">
            <a:extLst>
              <a:ext uri="{FF2B5EF4-FFF2-40B4-BE49-F238E27FC236}">
                <a16:creationId xmlns:a16="http://schemas.microsoft.com/office/drawing/2014/main" id="{0379EA77-D4EE-459C-BC2F-59F009C1A52E}"/>
              </a:ext>
            </a:extLst>
          </p:cNvPr>
          <p:cNvSpPr>
            <a:spLocks noGrp="1"/>
          </p:cNvSpPr>
          <p:nvPr>
            <p:ph type="body" idx="13"/>
          </p:nvPr>
        </p:nvSpPr>
        <p:spPr/>
        <p:txBody>
          <a:bodyPr/>
          <a:lstStyle/>
          <a:p>
            <a:r>
              <a:rPr lang="en-US" dirty="0"/>
              <a:t>Family/Case Conference</a:t>
            </a:r>
          </a:p>
        </p:txBody>
      </p:sp>
    </p:spTree>
    <p:extLst>
      <p:ext uri="{BB962C8B-B14F-4D97-AF65-F5344CB8AC3E}">
        <p14:creationId xmlns:p14="http://schemas.microsoft.com/office/powerpoint/2010/main" val="632824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1EDCA8-17BB-43DE-8FAD-A84F4A1F581C}"/>
              </a:ext>
            </a:extLst>
          </p:cNvPr>
          <p:cNvSpPr>
            <a:spLocks noGrp="1"/>
          </p:cNvSpPr>
          <p:nvPr>
            <p:ph type="body" idx="13"/>
          </p:nvPr>
        </p:nvSpPr>
        <p:spPr>
          <a:xfrm>
            <a:off x="81170" y="742950"/>
            <a:ext cx="1595230" cy="1142998"/>
          </a:xfrm>
        </p:spPr>
        <p:txBody>
          <a:bodyPr/>
          <a:lstStyle/>
          <a:p>
            <a:r>
              <a:rPr lang="en-US" sz="1800" dirty="0">
                <a:solidFill>
                  <a:schemeClr val="accent1"/>
                </a:solidFill>
              </a:rPr>
              <a:t>Let’s look at: </a:t>
            </a:r>
          </a:p>
          <a:p>
            <a:r>
              <a:rPr lang="en-US" sz="1800" dirty="0"/>
              <a:t>Handout 6</a:t>
            </a:r>
          </a:p>
        </p:txBody>
      </p:sp>
      <p:pic>
        <p:nvPicPr>
          <p:cNvPr id="5" name="Picture 4" descr="A screenshot of a cell phone&#10;&#10;Description automatically generated">
            <a:extLst>
              <a:ext uri="{FF2B5EF4-FFF2-40B4-BE49-F238E27FC236}">
                <a16:creationId xmlns:a16="http://schemas.microsoft.com/office/drawing/2014/main" id="{3D66EBF7-4644-46CA-A25C-135133559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55600"/>
            <a:ext cx="3460959" cy="4787900"/>
          </a:xfrm>
          <a:prstGeom prst="rect">
            <a:avLst/>
          </a:prstGeom>
          <a:ln>
            <a:solidFill>
              <a:schemeClr val="tx1"/>
            </a:solidFill>
          </a:ln>
        </p:spPr>
      </p:pic>
    </p:spTree>
    <p:extLst>
      <p:ext uri="{BB962C8B-B14F-4D97-AF65-F5344CB8AC3E}">
        <p14:creationId xmlns:p14="http://schemas.microsoft.com/office/powerpoint/2010/main" val="1746477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A965A2-2CB1-48D2-BB03-1F560CF59054}"/>
              </a:ext>
            </a:extLst>
          </p:cNvPr>
          <p:cNvSpPr>
            <a:spLocks noGrp="1"/>
          </p:cNvSpPr>
          <p:nvPr>
            <p:ph type="body" idx="13"/>
          </p:nvPr>
        </p:nvSpPr>
        <p:spPr>
          <a:xfrm>
            <a:off x="117613" y="742951"/>
            <a:ext cx="1600200" cy="762000"/>
          </a:xfrm>
        </p:spPr>
        <p:txBody>
          <a:bodyPr/>
          <a:lstStyle/>
          <a:p>
            <a:r>
              <a:rPr lang="en-US" sz="1800" dirty="0">
                <a:solidFill>
                  <a:schemeClr val="accent1"/>
                </a:solidFill>
              </a:rPr>
              <a:t>Let’s look at: </a:t>
            </a:r>
          </a:p>
          <a:p>
            <a:r>
              <a:rPr lang="en-US" sz="1800" dirty="0"/>
              <a:t>Handout 7</a:t>
            </a:r>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E30CBC91-D20A-4591-BDF6-D8C70A3EC3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992" y="361950"/>
            <a:ext cx="3338197" cy="4781550"/>
          </a:xfrm>
          <a:prstGeom prst="rect">
            <a:avLst/>
          </a:prstGeom>
          <a:ln>
            <a:solidFill>
              <a:schemeClr val="tx1"/>
            </a:solidFill>
          </a:ln>
        </p:spPr>
      </p:pic>
    </p:spTree>
    <p:extLst>
      <p:ext uri="{BB962C8B-B14F-4D97-AF65-F5344CB8AC3E}">
        <p14:creationId xmlns:p14="http://schemas.microsoft.com/office/powerpoint/2010/main" val="4027393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2696D277-6B05-46AD-9A1F-742D3EC35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6750"/>
            <a:ext cx="6858000" cy="3453983"/>
          </a:xfrm>
          <a:prstGeom prst="rect">
            <a:avLst/>
          </a:prstGeom>
        </p:spPr>
      </p:pic>
    </p:spTree>
    <p:extLst>
      <p:ext uri="{BB962C8B-B14F-4D97-AF65-F5344CB8AC3E}">
        <p14:creationId xmlns:p14="http://schemas.microsoft.com/office/powerpoint/2010/main" val="3196103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7259E972-6361-46BD-96E7-4A9D20281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 y="1047750"/>
            <a:ext cx="6629401" cy="1904286"/>
          </a:xfrm>
          <a:prstGeom prst="rect">
            <a:avLst/>
          </a:prstGeom>
        </p:spPr>
      </p:pic>
    </p:spTree>
    <p:extLst>
      <p:ext uri="{BB962C8B-B14F-4D97-AF65-F5344CB8AC3E}">
        <p14:creationId xmlns:p14="http://schemas.microsoft.com/office/powerpoint/2010/main" val="1809322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EC75C38-0AA5-4893-A8D2-7364947B9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 y="666750"/>
            <a:ext cx="6858000" cy="2467598"/>
          </a:xfrm>
          <a:prstGeom prst="rect">
            <a:avLst/>
          </a:prstGeom>
        </p:spPr>
      </p:pic>
      <p:pic>
        <p:nvPicPr>
          <p:cNvPr id="5" name="Picture 4" descr="A picture containing street, large, city, many&#10;&#10;Description automatically generated">
            <a:extLst>
              <a:ext uri="{FF2B5EF4-FFF2-40B4-BE49-F238E27FC236}">
                <a16:creationId xmlns:a16="http://schemas.microsoft.com/office/drawing/2014/main" id="{EBCEEE9B-DDDF-4D62-AC53-E6DA7F6A4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81350"/>
            <a:ext cx="6858000" cy="951062"/>
          </a:xfrm>
          <a:prstGeom prst="rect">
            <a:avLst/>
          </a:prstGeom>
        </p:spPr>
      </p:pic>
    </p:spTree>
    <p:extLst>
      <p:ext uri="{BB962C8B-B14F-4D97-AF65-F5344CB8AC3E}">
        <p14:creationId xmlns:p14="http://schemas.microsoft.com/office/powerpoint/2010/main" val="4205532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A5599728-2990-4779-8DE7-69DF25E8A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5350"/>
            <a:ext cx="6858000" cy="2676752"/>
          </a:xfrm>
          <a:prstGeom prst="rect">
            <a:avLst/>
          </a:prstGeom>
        </p:spPr>
      </p:pic>
    </p:spTree>
    <p:extLst>
      <p:ext uri="{BB962C8B-B14F-4D97-AF65-F5344CB8AC3E}">
        <p14:creationId xmlns:p14="http://schemas.microsoft.com/office/powerpoint/2010/main" val="3883243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F70FD35-11BE-4500-B06F-C21C1CF04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0150"/>
            <a:ext cx="6858000" cy="1500973"/>
          </a:xfrm>
          <a:prstGeom prst="rect">
            <a:avLst/>
          </a:prstGeom>
        </p:spPr>
      </p:pic>
    </p:spTree>
    <p:extLst>
      <p:ext uri="{BB962C8B-B14F-4D97-AF65-F5344CB8AC3E}">
        <p14:creationId xmlns:p14="http://schemas.microsoft.com/office/powerpoint/2010/main" val="4136169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1C2B8E-C15A-4143-A1A0-FF43D34EE128}"/>
              </a:ext>
            </a:extLst>
          </p:cNvPr>
          <p:cNvSpPr>
            <a:spLocks noGrp="1"/>
          </p:cNvSpPr>
          <p:nvPr>
            <p:ph type="body" idx="1"/>
          </p:nvPr>
        </p:nvSpPr>
        <p:spPr>
          <a:xfrm>
            <a:off x="114300" y="1076328"/>
            <a:ext cx="6629400" cy="3324222"/>
          </a:xfrm>
        </p:spPr>
        <p:txBody>
          <a:bodyPr/>
          <a:lstStyle/>
          <a:p>
            <a:pPr marL="342900" indent="-342900">
              <a:spcAft>
                <a:spcPts val="1200"/>
              </a:spcAft>
              <a:buFont typeface="+mj-lt"/>
              <a:buAutoNum type="arabicPeriod"/>
            </a:pPr>
            <a:r>
              <a:rPr lang="en-US" sz="2400" dirty="0">
                <a:solidFill>
                  <a:schemeClr val="tx1"/>
                </a:solidFill>
              </a:rPr>
              <a:t>What is important about the team relationship between </a:t>
            </a:r>
            <a:r>
              <a:rPr lang="en-US" sz="2400" u="sng" dirty="0">
                <a:solidFill>
                  <a:schemeClr val="tx1"/>
                </a:solidFill>
              </a:rPr>
              <a:t>the foster parents and the caseworker</a:t>
            </a:r>
            <a:r>
              <a:rPr lang="en-US" sz="2400" dirty="0">
                <a:solidFill>
                  <a:schemeClr val="tx1"/>
                </a:solidFill>
              </a:rPr>
              <a:t> during family conferencing? </a:t>
            </a:r>
          </a:p>
          <a:p>
            <a:pPr marL="342900" indent="-342900">
              <a:spcAft>
                <a:spcPts val="1200"/>
              </a:spcAft>
              <a:buFont typeface="+mj-lt"/>
              <a:buAutoNum type="arabicPeriod"/>
            </a:pPr>
            <a:r>
              <a:rPr lang="en-US" sz="2400" dirty="0">
                <a:solidFill>
                  <a:schemeClr val="tx1"/>
                </a:solidFill>
              </a:rPr>
              <a:t>What are some of </a:t>
            </a:r>
            <a:r>
              <a:rPr lang="en-US" sz="2400" u="sng" dirty="0">
                <a:solidFill>
                  <a:schemeClr val="tx1"/>
                </a:solidFill>
              </a:rPr>
              <a:t>Karen’s needs </a:t>
            </a:r>
            <a:r>
              <a:rPr lang="en-US" sz="2400" dirty="0">
                <a:solidFill>
                  <a:schemeClr val="tx1"/>
                </a:solidFill>
              </a:rPr>
              <a:t>in the conference?</a:t>
            </a:r>
          </a:p>
          <a:p>
            <a:pPr marL="342900" indent="-342900">
              <a:spcAft>
                <a:spcPts val="1200"/>
              </a:spcAft>
              <a:buFont typeface="+mj-lt"/>
              <a:buAutoNum type="arabicPeriod"/>
            </a:pPr>
            <a:r>
              <a:rPr lang="en-US" sz="2400" dirty="0">
                <a:solidFill>
                  <a:schemeClr val="tx1"/>
                </a:solidFill>
              </a:rPr>
              <a:t>What are </a:t>
            </a:r>
            <a:r>
              <a:rPr lang="en-US" sz="2400" u="sng" dirty="0">
                <a:solidFill>
                  <a:schemeClr val="tx1"/>
                </a:solidFill>
              </a:rPr>
              <a:t>Joan’s needs </a:t>
            </a:r>
            <a:r>
              <a:rPr lang="en-US" sz="2400" dirty="0">
                <a:solidFill>
                  <a:schemeClr val="tx1"/>
                </a:solidFill>
              </a:rPr>
              <a:t>in the conference? </a:t>
            </a:r>
          </a:p>
        </p:txBody>
      </p:sp>
      <p:sp>
        <p:nvSpPr>
          <p:cNvPr id="3" name="Text Placeholder 2">
            <a:extLst>
              <a:ext uri="{FF2B5EF4-FFF2-40B4-BE49-F238E27FC236}">
                <a16:creationId xmlns:a16="http://schemas.microsoft.com/office/drawing/2014/main" id="{E0366A98-85F2-458B-A9CB-504EEA6A34E1}"/>
              </a:ext>
            </a:extLst>
          </p:cNvPr>
          <p:cNvSpPr>
            <a:spLocks noGrp="1"/>
          </p:cNvSpPr>
          <p:nvPr>
            <p:ph type="body" idx="13"/>
          </p:nvPr>
        </p:nvSpPr>
        <p:spPr/>
        <p:txBody>
          <a:bodyPr/>
          <a:lstStyle/>
          <a:p>
            <a:r>
              <a:rPr lang="en-US" sz="2000" dirty="0"/>
              <a:t>Preparation Questions: </a:t>
            </a:r>
          </a:p>
        </p:txBody>
      </p:sp>
    </p:spTree>
    <p:extLst>
      <p:ext uri="{BB962C8B-B14F-4D97-AF65-F5344CB8AC3E}">
        <p14:creationId xmlns:p14="http://schemas.microsoft.com/office/powerpoint/2010/main" val="4782085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71152A-2E7D-4E91-907B-ED0041F947A5}"/>
              </a:ext>
            </a:extLst>
          </p:cNvPr>
          <p:cNvSpPr>
            <a:spLocks noGrp="1"/>
          </p:cNvSpPr>
          <p:nvPr>
            <p:ph type="body" idx="1"/>
          </p:nvPr>
        </p:nvSpPr>
        <p:spPr/>
        <p:txBody>
          <a:bodyPr/>
          <a:lstStyle/>
          <a:p>
            <a:pPr marL="342900" indent="-342900">
              <a:buAutoNum type="arabicPeriod"/>
            </a:pPr>
            <a:r>
              <a:rPr lang="en-US" dirty="0"/>
              <a:t>Helen (Caseworker)</a:t>
            </a:r>
          </a:p>
          <a:p>
            <a:pPr marL="342900" indent="-342900">
              <a:buAutoNum type="arabicPeriod"/>
            </a:pPr>
            <a:r>
              <a:rPr lang="en-US" dirty="0"/>
              <a:t>Joan (Parent)</a:t>
            </a:r>
          </a:p>
          <a:p>
            <a:pPr marL="342900" indent="-342900">
              <a:buAutoNum type="arabicPeriod"/>
            </a:pPr>
            <a:r>
              <a:rPr lang="en-US" dirty="0"/>
              <a:t>Karen (age 14)</a:t>
            </a:r>
          </a:p>
          <a:p>
            <a:pPr marL="342900" indent="-342900">
              <a:buAutoNum type="arabicPeriod"/>
            </a:pPr>
            <a:r>
              <a:rPr lang="en-US" dirty="0"/>
              <a:t>Pat (Foster Parent)</a:t>
            </a:r>
          </a:p>
          <a:p>
            <a:pPr marL="342900" indent="-342900">
              <a:buFont typeface="Arial" panose="020B0604020202020204" pitchFamily="34" charset="0"/>
              <a:buAutoNum type="arabicPeriod"/>
            </a:pPr>
            <a:r>
              <a:rPr lang="en-US" dirty="0"/>
              <a:t>Ken (Foster Parent)</a:t>
            </a:r>
          </a:p>
          <a:p>
            <a:pPr marL="342900" indent="-342900">
              <a:buAutoNum type="arabicPeriod"/>
            </a:pPr>
            <a:r>
              <a:rPr lang="en-US" dirty="0"/>
              <a:t>Robin (Narcotics Anonymous Sponsor for Joan) </a:t>
            </a:r>
          </a:p>
          <a:p>
            <a:pPr marL="342900" indent="-342900">
              <a:buAutoNum type="arabicPeriod"/>
            </a:pPr>
            <a:r>
              <a:rPr lang="en-US" dirty="0"/>
              <a:t>John (Guardian ad Litem for Karen)</a:t>
            </a:r>
          </a:p>
          <a:p>
            <a:pPr marL="342900" indent="-342900">
              <a:buAutoNum type="arabicPeriod"/>
            </a:pPr>
            <a:r>
              <a:rPr lang="en-US" dirty="0"/>
              <a:t>Marie (Supervisor) </a:t>
            </a:r>
          </a:p>
          <a:p>
            <a:endParaRPr lang="en-US" dirty="0"/>
          </a:p>
        </p:txBody>
      </p:sp>
      <p:sp>
        <p:nvSpPr>
          <p:cNvPr id="3" name="Text Placeholder 2">
            <a:extLst>
              <a:ext uri="{FF2B5EF4-FFF2-40B4-BE49-F238E27FC236}">
                <a16:creationId xmlns:a16="http://schemas.microsoft.com/office/drawing/2014/main" id="{B2AA4141-1DB9-4A02-A6CB-FD21E8158132}"/>
              </a:ext>
            </a:extLst>
          </p:cNvPr>
          <p:cNvSpPr>
            <a:spLocks noGrp="1"/>
          </p:cNvSpPr>
          <p:nvPr>
            <p:ph type="body" idx="13"/>
          </p:nvPr>
        </p:nvSpPr>
        <p:spPr/>
        <p:txBody>
          <a:bodyPr/>
          <a:lstStyle/>
          <a:p>
            <a:r>
              <a:rPr lang="en-US" dirty="0"/>
              <a:t>Order of Introductions</a:t>
            </a:r>
          </a:p>
          <a:p>
            <a:endParaRPr lang="en-US" dirty="0"/>
          </a:p>
        </p:txBody>
      </p:sp>
    </p:spTree>
    <p:extLst>
      <p:ext uri="{BB962C8B-B14F-4D97-AF65-F5344CB8AC3E}">
        <p14:creationId xmlns:p14="http://schemas.microsoft.com/office/powerpoint/2010/main" val="192066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1A0E87-D1CC-4847-ADDF-718B6E04F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01585"/>
            <a:ext cx="3124200" cy="4623378"/>
          </a:xfrm>
          <a:prstGeom prst="rect">
            <a:avLst/>
          </a:prstGeom>
          <a:ln>
            <a:solidFill>
              <a:schemeClr val="tx1"/>
            </a:solidFill>
          </a:ln>
        </p:spPr>
      </p:pic>
      <p:sp>
        <p:nvSpPr>
          <p:cNvPr id="2" name="TextBox 1">
            <a:extLst>
              <a:ext uri="{FF2B5EF4-FFF2-40B4-BE49-F238E27FC236}">
                <a16:creationId xmlns:a16="http://schemas.microsoft.com/office/drawing/2014/main" id="{FFD10096-04A6-4115-8EF2-F8E3849D3F96}"/>
              </a:ext>
            </a:extLst>
          </p:cNvPr>
          <p:cNvSpPr txBox="1"/>
          <p:nvPr/>
        </p:nvSpPr>
        <p:spPr>
          <a:xfrm>
            <a:off x="13252" y="742950"/>
            <a:ext cx="1599540" cy="646331"/>
          </a:xfrm>
          <a:prstGeom prst="rect">
            <a:avLst/>
          </a:prstGeom>
          <a:noFill/>
        </p:spPr>
        <p:txBody>
          <a:bodyPr wrap="none" rtlCol="0">
            <a:spAutoFit/>
          </a:bodyPr>
          <a:lstStyle/>
          <a:p>
            <a:r>
              <a:rPr lang="en-US" b="1" dirty="0">
                <a:solidFill>
                  <a:schemeClr val="accent1"/>
                </a:solidFill>
              </a:rPr>
              <a:t>Let’s look at:</a:t>
            </a:r>
          </a:p>
          <a:p>
            <a:r>
              <a:rPr lang="en-US" b="1" dirty="0">
                <a:solidFill>
                  <a:schemeClr val="tx2"/>
                </a:solidFill>
              </a:rPr>
              <a:t>Handout 1</a:t>
            </a:r>
          </a:p>
        </p:txBody>
      </p:sp>
    </p:spTree>
    <p:extLst>
      <p:ext uri="{BB962C8B-B14F-4D97-AF65-F5344CB8AC3E}">
        <p14:creationId xmlns:p14="http://schemas.microsoft.com/office/powerpoint/2010/main" val="32067939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E54F52-0F4D-472B-ADDA-E8AE34A28721}"/>
              </a:ext>
            </a:extLst>
          </p:cNvPr>
          <p:cNvSpPr>
            <a:spLocks noGrp="1"/>
          </p:cNvSpPr>
          <p:nvPr>
            <p:ph type="body" idx="1"/>
          </p:nvPr>
        </p:nvSpPr>
        <p:spPr>
          <a:xfrm>
            <a:off x="114300" y="1047750"/>
            <a:ext cx="6515100" cy="3476623"/>
          </a:xfrm>
        </p:spPr>
        <p:txBody>
          <a:bodyPr/>
          <a:lstStyle/>
          <a:p>
            <a:r>
              <a:rPr lang="en-US" sz="2000" dirty="0">
                <a:solidFill>
                  <a:schemeClr val="accent6"/>
                </a:solidFill>
              </a:rPr>
              <a:t>Volunteers:  </a:t>
            </a:r>
          </a:p>
          <a:p>
            <a:r>
              <a:rPr lang="en-US" sz="2000" dirty="0"/>
              <a:t>Please share </a:t>
            </a:r>
            <a:r>
              <a:rPr lang="en-US" sz="2000" u="sng" dirty="0"/>
              <a:t>one word </a:t>
            </a:r>
            <a:r>
              <a:rPr lang="en-US" sz="2000" dirty="0"/>
              <a:t>that describes how you were feeling at the beginning of the conference.</a:t>
            </a:r>
          </a:p>
          <a:p>
            <a:endParaRPr lang="en-US" sz="1400" dirty="0"/>
          </a:p>
          <a:p>
            <a:r>
              <a:rPr lang="en-US" sz="2000" dirty="0">
                <a:solidFill>
                  <a:schemeClr val="accent3"/>
                </a:solidFill>
              </a:rPr>
              <a:t>Everyone:  </a:t>
            </a:r>
          </a:p>
          <a:p>
            <a:r>
              <a:rPr lang="en-US" sz="2000" dirty="0"/>
              <a:t>What do you think went well in this conference?</a:t>
            </a:r>
          </a:p>
          <a:p>
            <a:endParaRPr lang="en-US" sz="1400" dirty="0"/>
          </a:p>
          <a:p>
            <a:r>
              <a:rPr lang="en-US" sz="2000" dirty="0">
                <a:solidFill>
                  <a:schemeClr val="accent3"/>
                </a:solidFill>
              </a:rPr>
              <a:t>Everyone: </a:t>
            </a:r>
          </a:p>
          <a:p>
            <a:r>
              <a:rPr lang="en-US" sz="2000" dirty="0"/>
              <a:t>What would you like to happen if the conference continued?</a:t>
            </a:r>
          </a:p>
        </p:txBody>
      </p:sp>
      <p:sp>
        <p:nvSpPr>
          <p:cNvPr id="3" name="Text Placeholder 2">
            <a:extLst>
              <a:ext uri="{FF2B5EF4-FFF2-40B4-BE49-F238E27FC236}">
                <a16:creationId xmlns:a16="http://schemas.microsoft.com/office/drawing/2014/main" id="{59FAD8A4-FFA3-4F89-BF48-CAE094D7E2EF}"/>
              </a:ext>
            </a:extLst>
          </p:cNvPr>
          <p:cNvSpPr>
            <a:spLocks noGrp="1"/>
          </p:cNvSpPr>
          <p:nvPr>
            <p:ph type="body" idx="13"/>
          </p:nvPr>
        </p:nvSpPr>
        <p:spPr/>
        <p:txBody>
          <a:bodyPr/>
          <a:lstStyle/>
          <a:p>
            <a:r>
              <a:rPr lang="en-US" sz="2000" dirty="0"/>
              <a:t>Family Conference Process Questions</a:t>
            </a:r>
          </a:p>
        </p:txBody>
      </p:sp>
    </p:spTree>
    <p:extLst>
      <p:ext uri="{BB962C8B-B14F-4D97-AF65-F5344CB8AC3E}">
        <p14:creationId xmlns:p14="http://schemas.microsoft.com/office/powerpoint/2010/main" val="742546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4F8731-243F-482D-8E91-9813D7A6DCB8}"/>
              </a:ext>
            </a:extLst>
          </p:cNvPr>
          <p:cNvSpPr>
            <a:spLocks noGrp="1"/>
          </p:cNvSpPr>
          <p:nvPr>
            <p:ph type="body" idx="1"/>
          </p:nvPr>
        </p:nvSpPr>
        <p:spPr>
          <a:xfrm>
            <a:off x="124239" y="1081427"/>
            <a:ext cx="3200401" cy="3076575"/>
          </a:xfrm>
        </p:spPr>
        <p:txBody>
          <a:bodyPr/>
          <a:lstStyle/>
          <a:p>
            <a:pPr marL="342900" indent="-342900">
              <a:spcBef>
                <a:spcPts val="600"/>
              </a:spcBef>
              <a:spcAft>
                <a:spcPts val="600"/>
              </a:spcAft>
              <a:buAutoNum type="arabicPeriod"/>
            </a:pPr>
            <a:r>
              <a:rPr lang="en-US" dirty="0">
                <a:solidFill>
                  <a:schemeClr val="tx1"/>
                </a:solidFill>
              </a:rPr>
              <a:t>Know your family</a:t>
            </a:r>
          </a:p>
          <a:p>
            <a:pPr marL="342900" indent="-342900">
              <a:spcBef>
                <a:spcPts val="600"/>
              </a:spcBef>
              <a:spcAft>
                <a:spcPts val="600"/>
              </a:spcAft>
              <a:buAutoNum type="arabicPeriod"/>
            </a:pPr>
            <a:r>
              <a:rPr lang="en-US" dirty="0">
                <a:solidFill>
                  <a:srgbClr val="0070C0"/>
                </a:solidFill>
              </a:rPr>
              <a:t>Communicate Effectively</a:t>
            </a:r>
          </a:p>
          <a:p>
            <a:pPr marL="342900" indent="-342900">
              <a:spcBef>
                <a:spcPts val="600"/>
              </a:spcBef>
              <a:spcAft>
                <a:spcPts val="600"/>
              </a:spcAft>
              <a:buAutoNum type="arabicPeriod"/>
            </a:pPr>
            <a:r>
              <a:rPr lang="en-US" dirty="0">
                <a:solidFill>
                  <a:schemeClr val="tx1"/>
                </a:solidFill>
              </a:rPr>
              <a:t>Know the children</a:t>
            </a:r>
          </a:p>
          <a:p>
            <a:pPr marL="342900" indent="-342900">
              <a:spcBef>
                <a:spcPts val="600"/>
              </a:spcBef>
              <a:spcAft>
                <a:spcPts val="600"/>
              </a:spcAft>
              <a:buAutoNum type="arabicPeriod"/>
            </a:pPr>
            <a:r>
              <a:rPr lang="en-US" dirty="0">
                <a:solidFill>
                  <a:srgbClr val="0070C0"/>
                </a:solidFill>
              </a:rPr>
              <a:t>Build strengths, meet needs</a:t>
            </a:r>
          </a:p>
          <a:p>
            <a:pPr marL="342900" indent="-342900">
              <a:spcBef>
                <a:spcPts val="600"/>
              </a:spcBef>
              <a:spcAft>
                <a:spcPts val="600"/>
              </a:spcAft>
              <a:buAutoNum type="arabicPeriod"/>
            </a:pPr>
            <a:r>
              <a:rPr lang="en-US" dirty="0">
                <a:solidFill>
                  <a:schemeClr val="tx1"/>
                </a:solidFill>
              </a:rPr>
              <a:t>Work in partnership</a:t>
            </a:r>
          </a:p>
          <a:p>
            <a:pPr marL="342900" indent="-342900">
              <a:spcBef>
                <a:spcPts val="600"/>
              </a:spcBef>
              <a:spcAft>
                <a:spcPts val="600"/>
              </a:spcAft>
              <a:buAutoNum type="arabicPeriod"/>
            </a:pPr>
            <a:r>
              <a:rPr lang="en-US" dirty="0">
                <a:solidFill>
                  <a:srgbClr val="0070C0"/>
                </a:solidFill>
              </a:rPr>
              <a:t>Be loss and attachment experts </a:t>
            </a:r>
          </a:p>
          <a:p>
            <a:endParaRPr lang="en-US" dirty="0"/>
          </a:p>
        </p:txBody>
      </p:sp>
      <p:sp>
        <p:nvSpPr>
          <p:cNvPr id="3" name="Text Placeholder 2">
            <a:extLst>
              <a:ext uri="{FF2B5EF4-FFF2-40B4-BE49-F238E27FC236}">
                <a16:creationId xmlns:a16="http://schemas.microsoft.com/office/drawing/2014/main" id="{7E8269E2-8088-4EA2-A2BD-B62FD9ED0FD9}"/>
              </a:ext>
            </a:extLst>
          </p:cNvPr>
          <p:cNvSpPr>
            <a:spLocks noGrp="1"/>
          </p:cNvSpPr>
          <p:nvPr>
            <p:ph type="body" idx="13"/>
          </p:nvPr>
        </p:nvSpPr>
        <p:spPr>
          <a:xfrm>
            <a:off x="102589" y="438150"/>
            <a:ext cx="6515100" cy="638175"/>
          </a:xfrm>
        </p:spPr>
        <p:txBody>
          <a:bodyPr/>
          <a:lstStyle/>
          <a:p>
            <a:r>
              <a:rPr lang="en-US" sz="2000" dirty="0"/>
              <a:t>Twelve Skills for Successful Fostering and Adopting</a:t>
            </a:r>
          </a:p>
        </p:txBody>
      </p:sp>
      <p:sp>
        <p:nvSpPr>
          <p:cNvPr id="4" name="Text Placeholder 3">
            <a:extLst>
              <a:ext uri="{FF2B5EF4-FFF2-40B4-BE49-F238E27FC236}">
                <a16:creationId xmlns:a16="http://schemas.microsoft.com/office/drawing/2014/main" id="{CFB0B26C-16CA-41CA-860C-32C93B7F13F8}"/>
              </a:ext>
            </a:extLst>
          </p:cNvPr>
          <p:cNvSpPr>
            <a:spLocks noGrp="1"/>
          </p:cNvSpPr>
          <p:nvPr>
            <p:ph type="body" idx="14"/>
          </p:nvPr>
        </p:nvSpPr>
        <p:spPr>
          <a:xfrm>
            <a:off x="3556552" y="1081427"/>
            <a:ext cx="3200400" cy="3076575"/>
          </a:xfrm>
        </p:spPr>
        <p:txBody>
          <a:bodyPr/>
          <a:lstStyle/>
          <a:p>
            <a:pPr marL="342900" indent="-342900" fontAlgn="t">
              <a:spcBef>
                <a:spcPts val="600"/>
              </a:spcBef>
              <a:spcAft>
                <a:spcPts val="600"/>
              </a:spcAft>
              <a:buFont typeface="+mj-lt"/>
              <a:buAutoNum type="arabicPeriod" startAt="7"/>
            </a:pPr>
            <a:r>
              <a:rPr lang="en-US" dirty="0">
                <a:solidFill>
                  <a:schemeClr val="tx1"/>
                </a:solidFill>
              </a:rPr>
              <a:t>Manage behaviors</a:t>
            </a:r>
          </a:p>
          <a:p>
            <a:pPr marL="342900" indent="-342900" fontAlgn="t">
              <a:spcBef>
                <a:spcPts val="600"/>
              </a:spcBef>
              <a:spcAft>
                <a:spcPts val="600"/>
              </a:spcAft>
              <a:buFont typeface="+mj-lt"/>
              <a:buAutoNum type="arabicPeriod" startAt="7"/>
            </a:pPr>
            <a:r>
              <a:rPr lang="en-US" dirty="0">
                <a:solidFill>
                  <a:srgbClr val="0070C0"/>
                </a:solidFill>
              </a:rPr>
              <a:t>Build connections</a:t>
            </a:r>
            <a:endParaRPr lang="en-US" b="0" dirty="0">
              <a:solidFill>
                <a:srgbClr val="0070C0"/>
              </a:solidFill>
            </a:endParaRPr>
          </a:p>
          <a:p>
            <a:pPr marL="342900" indent="-342900" fontAlgn="t">
              <a:spcBef>
                <a:spcPts val="600"/>
              </a:spcBef>
              <a:spcAft>
                <a:spcPts val="600"/>
              </a:spcAft>
              <a:buFont typeface="+mj-lt"/>
              <a:buAutoNum type="arabicPeriod" startAt="7"/>
            </a:pPr>
            <a:r>
              <a:rPr lang="en-US" dirty="0">
                <a:solidFill>
                  <a:schemeClr val="tx1"/>
                </a:solidFill>
              </a:rPr>
              <a:t>Build self-esteem</a:t>
            </a:r>
            <a:endParaRPr lang="en-US" b="0" dirty="0">
              <a:solidFill>
                <a:schemeClr val="tx1"/>
              </a:solidFill>
            </a:endParaRPr>
          </a:p>
          <a:p>
            <a:pPr marL="347472" indent="-347472" fontAlgn="t">
              <a:spcBef>
                <a:spcPts val="600"/>
              </a:spcBef>
              <a:spcAft>
                <a:spcPts val="600"/>
              </a:spcAft>
            </a:pPr>
            <a:r>
              <a:rPr lang="en-US" dirty="0">
                <a:solidFill>
                  <a:srgbClr val="0070C0"/>
                </a:solidFill>
              </a:rPr>
              <a:t>10. Assure health and safety</a:t>
            </a:r>
          </a:p>
          <a:p>
            <a:pPr marL="342900" indent="-342900" fontAlgn="t">
              <a:spcBef>
                <a:spcPts val="600"/>
              </a:spcBef>
              <a:spcAft>
                <a:spcPts val="600"/>
              </a:spcAft>
              <a:buFont typeface="+mj-lt"/>
              <a:buAutoNum type="arabicPeriod" startAt="11"/>
            </a:pPr>
            <a:r>
              <a:rPr lang="en-US" dirty="0">
                <a:solidFill>
                  <a:schemeClr val="tx1"/>
                </a:solidFill>
              </a:rPr>
              <a:t>Assess impact</a:t>
            </a:r>
            <a:endParaRPr lang="en-US" b="0" dirty="0">
              <a:solidFill>
                <a:schemeClr val="tx1"/>
              </a:solidFill>
            </a:endParaRPr>
          </a:p>
          <a:p>
            <a:pPr marL="342900" indent="-342900" fontAlgn="t">
              <a:spcBef>
                <a:spcPts val="600"/>
              </a:spcBef>
              <a:spcAft>
                <a:spcPts val="600"/>
              </a:spcAft>
              <a:buFont typeface="+mj-lt"/>
              <a:buAutoNum type="arabicPeriod" startAt="12"/>
            </a:pPr>
            <a:r>
              <a:rPr lang="en-US" dirty="0">
                <a:solidFill>
                  <a:srgbClr val="0070C0"/>
                </a:solidFill>
              </a:rPr>
              <a:t>Make an informed  decision </a:t>
            </a:r>
            <a:endParaRPr lang="en-US" b="0" dirty="0">
              <a:solidFill>
                <a:srgbClr val="0070C0"/>
              </a:solidFill>
            </a:endParaRPr>
          </a:p>
          <a:p>
            <a:endParaRPr lang="en-US" dirty="0"/>
          </a:p>
        </p:txBody>
      </p:sp>
    </p:spTree>
    <p:extLst>
      <p:ext uri="{BB962C8B-B14F-4D97-AF65-F5344CB8AC3E}">
        <p14:creationId xmlns:p14="http://schemas.microsoft.com/office/powerpoint/2010/main" val="3251616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1FCD1E-DE8E-4571-8DD9-2473B9918EB8}"/>
              </a:ext>
            </a:extLst>
          </p:cNvPr>
          <p:cNvSpPr>
            <a:spLocks noGrp="1"/>
          </p:cNvSpPr>
          <p:nvPr>
            <p:ph type="body" idx="13"/>
          </p:nvPr>
        </p:nvSpPr>
        <p:spPr/>
        <p:txBody>
          <a:bodyPr/>
          <a:lstStyle/>
          <a:p>
            <a:r>
              <a:rPr lang="en-US" sz="2000" dirty="0">
                <a:solidFill>
                  <a:schemeClr val="accent1"/>
                </a:solidFill>
              </a:rPr>
              <a:t>Roadwork: </a:t>
            </a:r>
          </a:p>
          <a:p>
            <a:r>
              <a:rPr lang="en-US" sz="2000" dirty="0"/>
              <a:t>Handout 8 </a:t>
            </a:r>
          </a:p>
        </p:txBody>
      </p:sp>
      <p:pic>
        <p:nvPicPr>
          <p:cNvPr id="5" name="Picture 4" descr="A screenshot of a cell phone&#10;&#10;Description automatically generated">
            <a:extLst>
              <a:ext uri="{FF2B5EF4-FFF2-40B4-BE49-F238E27FC236}">
                <a16:creationId xmlns:a16="http://schemas.microsoft.com/office/drawing/2014/main" id="{2C2F8C23-45DB-404A-B144-C9DAA3554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19612"/>
            <a:ext cx="3416384" cy="4722981"/>
          </a:xfrm>
          <a:prstGeom prst="rect">
            <a:avLst/>
          </a:prstGeom>
          <a:ln>
            <a:solidFill>
              <a:schemeClr val="tx1"/>
            </a:solidFill>
          </a:ln>
        </p:spPr>
      </p:pic>
    </p:spTree>
    <p:extLst>
      <p:ext uri="{BB962C8B-B14F-4D97-AF65-F5344CB8AC3E}">
        <p14:creationId xmlns:p14="http://schemas.microsoft.com/office/powerpoint/2010/main" val="31208830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1FCD1E-DE8E-4571-8DD9-2473B9918EB8}"/>
              </a:ext>
            </a:extLst>
          </p:cNvPr>
          <p:cNvSpPr>
            <a:spLocks noGrp="1"/>
          </p:cNvSpPr>
          <p:nvPr>
            <p:ph type="body" idx="13"/>
          </p:nvPr>
        </p:nvSpPr>
        <p:spPr>
          <a:xfrm>
            <a:off x="114300" y="438153"/>
            <a:ext cx="1562100" cy="1142997"/>
          </a:xfrm>
        </p:spPr>
        <p:txBody>
          <a:bodyPr/>
          <a:lstStyle/>
          <a:p>
            <a:r>
              <a:rPr lang="en-US" sz="2000" dirty="0">
                <a:solidFill>
                  <a:schemeClr val="accent1"/>
                </a:solidFill>
              </a:rPr>
              <a:t>Roadwork</a:t>
            </a:r>
          </a:p>
          <a:p>
            <a:r>
              <a:rPr lang="en-US" sz="2000" dirty="0">
                <a:solidFill>
                  <a:schemeClr val="accent1"/>
                </a:solidFill>
              </a:rPr>
              <a:t>Reading: </a:t>
            </a:r>
          </a:p>
          <a:p>
            <a:r>
              <a:rPr lang="en-US" sz="2000" dirty="0"/>
              <a:t>Handout 9</a:t>
            </a:r>
          </a:p>
        </p:txBody>
      </p:sp>
      <p:pic>
        <p:nvPicPr>
          <p:cNvPr id="6" name="Picture 5" descr="A screenshot of a cell phone&#10;&#10;Description automatically generated">
            <a:extLst>
              <a:ext uri="{FF2B5EF4-FFF2-40B4-BE49-F238E27FC236}">
                <a16:creationId xmlns:a16="http://schemas.microsoft.com/office/drawing/2014/main" id="{703401E2-24A4-4C24-819F-38E7B39FA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61950"/>
            <a:ext cx="3505200" cy="4781550"/>
          </a:xfrm>
          <a:prstGeom prst="rect">
            <a:avLst/>
          </a:prstGeom>
          <a:ln>
            <a:solidFill>
              <a:schemeClr val="tx1"/>
            </a:solidFill>
          </a:ln>
        </p:spPr>
      </p:pic>
    </p:spTree>
    <p:extLst>
      <p:ext uri="{BB962C8B-B14F-4D97-AF65-F5344CB8AC3E}">
        <p14:creationId xmlns:p14="http://schemas.microsoft.com/office/powerpoint/2010/main" val="2325893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a:extLst>
              <a:ext uri="{FF2B5EF4-FFF2-40B4-BE49-F238E27FC236}">
                <a16:creationId xmlns:a16="http://schemas.microsoft.com/office/drawing/2014/main" id="{F1DDF70C-958E-4631-A11E-F581B434CA1F}"/>
              </a:ext>
            </a:extLst>
          </p:cNvPr>
          <p:cNvSpPr>
            <a:spLocks noGrp="1" noChangeArrowheads="1"/>
          </p:cNvSpPr>
          <p:nvPr>
            <p:ph type="body" idx="1"/>
          </p:nvPr>
        </p:nvSpPr>
        <p:spPr>
          <a:xfrm>
            <a:off x="114300" y="1323979"/>
            <a:ext cx="6515100" cy="1095372"/>
          </a:xfrm>
        </p:spPr>
        <p:txBody>
          <a:bodyPr/>
          <a:lstStyle/>
          <a:p>
            <a:pPr marL="514331" lvl="1" indent="-257175">
              <a:spcBef>
                <a:spcPts val="0"/>
              </a:spcBef>
              <a:spcAft>
                <a:spcPts val="1800"/>
              </a:spcAft>
              <a:buFont typeface="Arial" panose="020B0604020202020204" pitchFamily="34" charset="0"/>
              <a:buChar char="•"/>
            </a:pPr>
            <a:r>
              <a:rPr lang="en-US" altLang="en-US" sz="2800" b="1" dirty="0">
                <a:solidFill>
                  <a:srgbClr val="646569"/>
                </a:solidFill>
              </a:rPr>
              <a:t>Complete your final “Strengths/Needs Worksheet”</a:t>
            </a:r>
          </a:p>
          <a:p>
            <a:pPr marL="514331" lvl="1" indent="-257175">
              <a:spcBef>
                <a:spcPts val="0"/>
              </a:spcBef>
              <a:spcAft>
                <a:spcPts val="1800"/>
              </a:spcAft>
              <a:buFont typeface="Arial" panose="020B0604020202020204" pitchFamily="34" charset="0"/>
              <a:buChar char="•"/>
            </a:pPr>
            <a:r>
              <a:rPr lang="en-US" altLang="en-US" sz="2800" b="1" dirty="0">
                <a:solidFill>
                  <a:srgbClr val="646569"/>
                </a:solidFill>
              </a:rPr>
              <a:t>Read Handouts 7 and 9</a:t>
            </a:r>
          </a:p>
        </p:txBody>
      </p:sp>
      <p:sp>
        <p:nvSpPr>
          <p:cNvPr id="2" name="Text Placeholder 1">
            <a:extLst>
              <a:ext uri="{FF2B5EF4-FFF2-40B4-BE49-F238E27FC236}">
                <a16:creationId xmlns:a16="http://schemas.microsoft.com/office/drawing/2014/main" id="{2AF9B5B7-BB58-4060-B453-D7BA75E0C2C5}"/>
              </a:ext>
            </a:extLst>
          </p:cNvPr>
          <p:cNvSpPr>
            <a:spLocks noGrp="1"/>
          </p:cNvSpPr>
          <p:nvPr>
            <p:ph type="body" idx="13"/>
          </p:nvPr>
        </p:nvSpPr>
        <p:spPr/>
        <p:txBody>
          <a:bodyPr/>
          <a:lstStyle/>
          <a:p>
            <a:r>
              <a:rPr lang="en-US" altLang="en-US" dirty="0"/>
              <a:t>Roadwork</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8B683-A187-44B1-A8DF-13338C2DD700}"/>
              </a:ext>
            </a:extLst>
          </p:cNvPr>
          <p:cNvSpPr>
            <a:spLocks noGrp="1"/>
          </p:cNvSpPr>
          <p:nvPr>
            <p:ph type="body" idx="1"/>
          </p:nvPr>
        </p:nvSpPr>
        <p:spPr>
          <a:xfrm>
            <a:off x="152400" y="1581150"/>
            <a:ext cx="6477000" cy="2819403"/>
          </a:xfrm>
        </p:spPr>
        <p:txBody>
          <a:bodyPr/>
          <a:lstStyle/>
          <a:p>
            <a:r>
              <a:rPr lang="en-US" altLang="en-US" sz="4400" dirty="0">
                <a:solidFill>
                  <a:srgbClr val="0070C0"/>
                </a:solidFill>
              </a:rPr>
              <a:t>P</a:t>
            </a:r>
            <a:r>
              <a:rPr lang="en-US" altLang="en-US" sz="4400" dirty="0"/>
              <a:t>artnership</a:t>
            </a:r>
          </a:p>
          <a:p>
            <a:r>
              <a:rPr lang="en-US" altLang="en-US" sz="4400" dirty="0">
                <a:solidFill>
                  <a:srgbClr val="0070C0"/>
                </a:solidFill>
              </a:rPr>
              <a:t>I</a:t>
            </a:r>
            <a:r>
              <a:rPr lang="en-US" altLang="en-US" sz="4400" dirty="0"/>
              <a:t>n </a:t>
            </a:r>
          </a:p>
          <a:p>
            <a:r>
              <a:rPr lang="en-US" altLang="en-US" sz="4400" dirty="0">
                <a:solidFill>
                  <a:srgbClr val="0070C0"/>
                </a:solidFill>
              </a:rPr>
              <a:t>P</a:t>
            </a:r>
            <a:r>
              <a:rPr lang="en-US" altLang="en-US" sz="4400" dirty="0"/>
              <a:t>arenting Experience</a:t>
            </a:r>
          </a:p>
          <a:p>
            <a:endParaRPr lang="en-US" dirty="0"/>
          </a:p>
        </p:txBody>
      </p:sp>
      <p:sp>
        <p:nvSpPr>
          <p:cNvPr id="3" name="Text Placeholder 2">
            <a:extLst>
              <a:ext uri="{FF2B5EF4-FFF2-40B4-BE49-F238E27FC236}">
                <a16:creationId xmlns:a16="http://schemas.microsoft.com/office/drawing/2014/main" id="{89232671-D4C6-4553-BED2-066B45D563B0}"/>
              </a:ext>
            </a:extLst>
          </p:cNvPr>
          <p:cNvSpPr>
            <a:spLocks noGrp="1"/>
          </p:cNvSpPr>
          <p:nvPr>
            <p:ph type="body" idx="13"/>
          </p:nvPr>
        </p:nvSpPr>
        <p:spPr/>
        <p:txBody>
          <a:bodyPr/>
          <a:lstStyle/>
          <a:p>
            <a:r>
              <a:rPr lang="en-US" dirty="0"/>
              <a:t>It’s Time for a </a:t>
            </a:r>
            <a:r>
              <a:rPr lang="en-US" dirty="0">
                <a:solidFill>
                  <a:schemeClr val="accent1"/>
                </a:solidFill>
              </a:rPr>
              <a:t>PIP</a:t>
            </a:r>
            <a:r>
              <a:rPr lang="en-US" dirty="0"/>
              <a:t>!</a:t>
            </a:r>
          </a:p>
        </p:txBody>
      </p:sp>
    </p:spTree>
    <p:extLst>
      <p:ext uri="{BB962C8B-B14F-4D97-AF65-F5344CB8AC3E}">
        <p14:creationId xmlns:p14="http://schemas.microsoft.com/office/powerpoint/2010/main" val="2685230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8F89302-BDE7-4295-91F2-0D7D87983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28987"/>
            <a:ext cx="3276600" cy="4692415"/>
          </a:xfrm>
          <a:prstGeom prst="rect">
            <a:avLst/>
          </a:prstGeom>
          <a:ln>
            <a:solidFill>
              <a:schemeClr val="tx1"/>
            </a:solidFill>
          </a:ln>
        </p:spPr>
      </p:pic>
    </p:spTree>
    <p:extLst>
      <p:ext uri="{BB962C8B-B14F-4D97-AF65-F5344CB8AC3E}">
        <p14:creationId xmlns:p14="http://schemas.microsoft.com/office/powerpoint/2010/main" val="390697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10EE1A-3F73-4ABB-A4E1-4743DD64FD41}"/>
              </a:ext>
            </a:extLst>
          </p:cNvPr>
          <p:cNvSpPr>
            <a:spLocks noGrp="1"/>
          </p:cNvSpPr>
          <p:nvPr>
            <p:ph type="body" idx="1"/>
          </p:nvPr>
        </p:nvSpPr>
        <p:spPr>
          <a:xfrm>
            <a:off x="114300" y="1809749"/>
            <a:ext cx="6515100" cy="2743201"/>
          </a:xfrm>
          <a:solidFill>
            <a:schemeClr val="bg1"/>
          </a:solidFill>
        </p:spPr>
        <p:txBody>
          <a:bodyPr/>
          <a:lstStyle/>
          <a:p>
            <a:endParaRPr lang="en-US" dirty="0"/>
          </a:p>
          <a:p>
            <a:r>
              <a:rPr lang="en-US" sz="3200" dirty="0"/>
              <a:t>What were the </a:t>
            </a:r>
            <a:r>
              <a:rPr lang="en-US" sz="3200" dirty="0">
                <a:solidFill>
                  <a:schemeClr val="accent2"/>
                </a:solidFill>
              </a:rPr>
              <a:t>benefits</a:t>
            </a:r>
            <a:r>
              <a:rPr lang="en-US" sz="3200" dirty="0"/>
              <a:t> of completing your Eco-Map?</a:t>
            </a:r>
          </a:p>
        </p:txBody>
      </p:sp>
      <p:sp>
        <p:nvSpPr>
          <p:cNvPr id="3" name="Text Placeholder 2">
            <a:extLst>
              <a:ext uri="{FF2B5EF4-FFF2-40B4-BE49-F238E27FC236}">
                <a16:creationId xmlns:a16="http://schemas.microsoft.com/office/drawing/2014/main" id="{FF3805B6-E9F8-4566-B2FD-F7A7E7FC5DCC}"/>
              </a:ext>
            </a:extLst>
          </p:cNvPr>
          <p:cNvSpPr>
            <a:spLocks noGrp="1"/>
          </p:cNvSpPr>
          <p:nvPr>
            <p:ph type="body" idx="13"/>
          </p:nvPr>
        </p:nvSpPr>
        <p:spPr>
          <a:xfrm>
            <a:off x="114300" y="438153"/>
            <a:ext cx="6515100" cy="1066797"/>
          </a:xfrm>
        </p:spPr>
        <p:txBody>
          <a:bodyPr/>
          <a:lstStyle/>
          <a:p>
            <a:r>
              <a:rPr lang="en-US" sz="1800" dirty="0">
                <a:solidFill>
                  <a:schemeClr val="accent1"/>
                </a:solidFill>
              </a:rPr>
              <a:t>Roadwork from Last Meeting:</a:t>
            </a:r>
          </a:p>
          <a:p>
            <a:r>
              <a:rPr lang="en-US" sz="1800" dirty="0"/>
              <a:t>Meeting 8 Handout 10, Creating an Eco Map-Worksheet </a:t>
            </a:r>
          </a:p>
        </p:txBody>
      </p:sp>
    </p:spTree>
    <p:extLst>
      <p:ext uri="{BB962C8B-B14F-4D97-AF65-F5344CB8AC3E}">
        <p14:creationId xmlns:p14="http://schemas.microsoft.com/office/powerpoint/2010/main" val="3875477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CE36D4-0116-4B99-B344-CA04232468F9}"/>
              </a:ext>
            </a:extLst>
          </p:cNvPr>
          <p:cNvSpPr>
            <a:spLocks noGrp="1"/>
          </p:cNvSpPr>
          <p:nvPr>
            <p:ph type="body" idx="13"/>
          </p:nvPr>
        </p:nvSpPr>
        <p:spPr/>
        <p:txBody>
          <a:bodyPr/>
          <a:lstStyle/>
          <a:p>
            <a:r>
              <a:rPr lang="en-US" sz="1800" dirty="0">
                <a:solidFill>
                  <a:schemeClr val="accent1"/>
                </a:solidFill>
              </a:rPr>
              <a:t>Roadwork from Last Meeting:</a:t>
            </a:r>
          </a:p>
          <a:p>
            <a:r>
              <a:rPr lang="en-US" sz="1800" dirty="0"/>
              <a:t>Meeting 8 Handout 11, First Day</a:t>
            </a:r>
          </a:p>
        </p:txBody>
      </p:sp>
      <p:pic>
        <p:nvPicPr>
          <p:cNvPr id="6" name="Picture 5" descr="A screenshot of a cell phone&#10;&#10;Description automatically generated">
            <a:extLst>
              <a:ext uri="{FF2B5EF4-FFF2-40B4-BE49-F238E27FC236}">
                <a16:creationId xmlns:a16="http://schemas.microsoft.com/office/drawing/2014/main" id="{FEBA6A99-56A8-4935-9974-C04539C2B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66060"/>
            <a:ext cx="2615974" cy="3802324"/>
          </a:xfrm>
          <a:prstGeom prst="rect">
            <a:avLst/>
          </a:prstGeom>
          <a:ln>
            <a:solidFill>
              <a:schemeClr val="tx1"/>
            </a:solidFill>
          </a:ln>
        </p:spPr>
      </p:pic>
      <p:pic>
        <p:nvPicPr>
          <p:cNvPr id="8" name="Picture 7" descr="A screenshot of a social media post&#10;&#10;Description automatically generated">
            <a:extLst>
              <a:ext uri="{FF2B5EF4-FFF2-40B4-BE49-F238E27FC236}">
                <a16:creationId xmlns:a16="http://schemas.microsoft.com/office/drawing/2014/main" id="{93522545-0132-4E02-9F1E-AD18D7605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1166060"/>
            <a:ext cx="2590800" cy="3802324"/>
          </a:xfrm>
          <a:prstGeom prst="rect">
            <a:avLst/>
          </a:prstGeom>
          <a:ln>
            <a:solidFill>
              <a:schemeClr val="tx1"/>
            </a:solidFill>
          </a:ln>
        </p:spPr>
      </p:pic>
    </p:spTree>
    <p:extLst>
      <p:ext uri="{BB962C8B-B14F-4D97-AF65-F5344CB8AC3E}">
        <p14:creationId xmlns:p14="http://schemas.microsoft.com/office/powerpoint/2010/main" val="919214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E783F1-6FDC-4515-A384-668D44ED9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30823"/>
            <a:ext cx="3200400" cy="4712677"/>
          </a:xfrm>
          <a:prstGeom prst="rect">
            <a:avLst/>
          </a:prstGeom>
          <a:ln>
            <a:solidFill>
              <a:schemeClr val="tx1"/>
            </a:solidFill>
          </a:ln>
        </p:spPr>
      </p:pic>
    </p:spTree>
    <p:extLst>
      <p:ext uri="{BB962C8B-B14F-4D97-AF65-F5344CB8AC3E}">
        <p14:creationId xmlns:p14="http://schemas.microsoft.com/office/powerpoint/2010/main" val="11269821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VER MASTER" val="Kge4UE8P"/>
  <p:tag name="ARTICULATE_DESIGN_ID_SECTION MASTER" val="77P8lO9T"/>
  <p:tag name="ARTICULATE_DESIGN_ID_CONTENT MASTER" val="SRzDWeLR"/>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26483</TotalTime>
  <Words>1063</Words>
  <Application>Microsoft Office PowerPoint</Application>
  <PresentationFormat>Custom</PresentationFormat>
  <Paragraphs>140</Paragraphs>
  <Slides>55</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55</vt:i4>
      </vt:variant>
    </vt:vector>
  </HeadingPairs>
  <TitlesOfParts>
    <vt:vector size="62" baseType="lpstr">
      <vt:lpstr>Arial</vt:lpstr>
      <vt:lpstr>Calibri</vt:lpstr>
      <vt:lpstr>Verdana</vt:lpstr>
      <vt:lpstr>Cover Master</vt:lpstr>
      <vt:lpstr>Section Master</vt:lpstr>
      <vt:lpstr>Content Master</vt:lpstr>
      <vt:lpstr>1_Content Master</vt:lpstr>
      <vt:lpstr>Online GPS II/MAPP</vt:lpstr>
      <vt:lpstr>Meeting 9  Teamwork and Partnership in Foster Care and Adoption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Research Foundation of SUNY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Graff-Baker, Beth (CDHS)</dc:creator>
  <cp:lastModifiedBy>Shin, Helen (ACS Consultant)</cp:lastModifiedBy>
  <cp:revision>503</cp:revision>
  <cp:lastPrinted>2020-07-14T12:22:35Z</cp:lastPrinted>
  <dcterms:created xsi:type="dcterms:W3CDTF">2005-09-23T17:08:04Z</dcterms:created>
  <dcterms:modified xsi:type="dcterms:W3CDTF">2020-11-17T05:37:53Z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2EA143A5-853A-4231-A08B-6C0A1EFE312E</vt:lpwstr>
  </property>
  <property fmtid="{D5CDD505-2E9C-101B-9397-08002B2CF9AE}" pid="3" name="ArticulatePath">
    <vt:lpwstr>GPS II MAPP Meetings 1 - 10_021120_JD</vt:lpwstr>
  </property>
</Properties>
</file>